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309" r:id="rId3"/>
    <p:sldId id="258" r:id="rId4"/>
    <p:sldId id="316" r:id="rId5"/>
    <p:sldId id="307" r:id="rId6"/>
    <p:sldId id="318" r:id="rId7"/>
    <p:sldId id="312" r:id="rId8"/>
    <p:sldId id="319" r:id="rId9"/>
    <p:sldId id="308" r:id="rId10"/>
    <p:sldId id="320" r:id="rId11"/>
    <p:sldId id="311" r:id="rId12"/>
    <p:sldId id="328" r:id="rId13"/>
    <p:sldId id="326" r:id="rId14"/>
    <p:sldId id="274" r:id="rId15"/>
    <p:sldId id="321" r:id="rId16"/>
    <p:sldId id="276" r:id="rId17"/>
    <p:sldId id="277" r:id="rId18"/>
    <p:sldId id="322" r:id="rId19"/>
    <p:sldId id="329" r:id="rId20"/>
    <p:sldId id="282" r:id="rId21"/>
    <p:sldId id="288" r:id="rId22"/>
    <p:sldId id="324" r:id="rId23"/>
    <p:sldId id="323" r:id="rId24"/>
    <p:sldId id="278" r:id="rId25"/>
    <p:sldId id="296" r:id="rId26"/>
    <p:sldId id="325" r:id="rId27"/>
    <p:sldId id="327" r:id="rId28"/>
    <p:sldId id="331" r:id="rId29"/>
    <p:sldId id="332"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thi Revithiadou" initials="AR" lastIdx="5" clrIdx="0"/>
  <p:cmAuthor id="1" name="drasi 5" initials="d5"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76092"/>
    <a:srgbClr val="4BACC6"/>
    <a:srgbClr val="537ABA"/>
    <a:srgbClr val="5F5BAE"/>
    <a:srgbClr val="3333CC"/>
    <a:srgbClr val="FF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1371" autoAdjust="0"/>
  </p:normalViewPr>
  <p:slideViewPr>
    <p:cSldViewPr>
      <p:cViewPr>
        <p:scale>
          <a:sx n="103" d="100"/>
          <a:sy n="103" d="100"/>
        </p:scale>
        <p:origin x="-54" y="954"/>
      </p:cViewPr>
      <p:guideLst>
        <p:guide orient="horz" pos="2160"/>
        <p:guide pos="2880"/>
      </p:guideLst>
    </p:cSldViewPr>
  </p:slideViewPr>
  <p:outlineViewPr>
    <p:cViewPr>
      <p:scale>
        <a:sx n="33" d="100"/>
        <a:sy n="33" d="100"/>
      </p:scale>
      <p:origin x="258" y="93678"/>
    </p:cViewPr>
  </p:outlineViewPr>
  <p:notesTextViewPr>
    <p:cViewPr>
      <p:scale>
        <a:sx n="100" d="100"/>
        <a:sy n="100" d="100"/>
      </p:scale>
      <p:origin x="0" y="0"/>
    </p:cViewPr>
  </p:notesTextViewPr>
  <p:sorterViewPr>
    <p:cViewPr>
      <p:scale>
        <a:sx n="66" d="100"/>
        <a:sy n="66" d="100"/>
      </p:scale>
      <p:origin x="0" y="402"/>
    </p:cViewPr>
  </p:sorterViewPr>
  <p:notesViewPr>
    <p:cSldViewPr>
      <p:cViewPr varScale="1">
        <p:scale>
          <a:sx n="62" d="100"/>
          <a:sy n="62" d="100"/>
        </p:scale>
        <p:origin x="-2616"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AECEC3-101F-4E8E-8935-F73C0EB66CF2}" type="doc">
      <dgm:prSet loTypeId="urn:microsoft.com/office/officeart/2005/8/layout/default#1" loCatId="list" qsTypeId="urn:microsoft.com/office/officeart/2005/8/quickstyle/simple1" qsCatId="simple" csTypeId="urn:microsoft.com/office/officeart/2005/8/colors/colorful4" csCatId="colorful" phldr="1"/>
      <dgm:spPr/>
      <dgm:t>
        <a:bodyPr/>
        <a:lstStyle/>
        <a:p>
          <a:endParaRPr lang="el-GR"/>
        </a:p>
      </dgm:t>
    </dgm:pt>
    <dgm:pt modelId="{F01DC3C9-7481-44E1-B777-DA6EC839DE86}">
      <dgm:prSet phldrT="[Κείμενο]"/>
      <dgm:spPr/>
      <dgm:t>
        <a:bodyPr/>
        <a:lstStyle/>
        <a:p>
          <a:r>
            <a:rPr lang="en-US" dirty="0" smtClean="0"/>
            <a:t>Access</a:t>
          </a:r>
          <a:endParaRPr lang="el-GR" dirty="0"/>
        </a:p>
      </dgm:t>
    </dgm:pt>
    <dgm:pt modelId="{5B97264C-34FB-4639-8600-969C53FAF063}" type="parTrans" cxnId="{DCECD700-9251-4EE7-90AB-33F6DA43EAE4}">
      <dgm:prSet/>
      <dgm:spPr/>
      <dgm:t>
        <a:bodyPr/>
        <a:lstStyle/>
        <a:p>
          <a:endParaRPr lang="el-GR"/>
        </a:p>
      </dgm:t>
    </dgm:pt>
    <dgm:pt modelId="{19A5B94C-BD4C-4296-B181-580958B47FC5}" type="sibTrans" cxnId="{DCECD700-9251-4EE7-90AB-33F6DA43EAE4}">
      <dgm:prSet/>
      <dgm:spPr/>
      <dgm:t>
        <a:bodyPr/>
        <a:lstStyle/>
        <a:p>
          <a:endParaRPr lang="el-GR"/>
        </a:p>
      </dgm:t>
    </dgm:pt>
    <dgm:pt modelId="{608BC678-6B5B-4512-A3E9-FCF1E5EF7CB3}">
      <dgm:prSet phldrT="[Κείμενο]"/>
      <dgm:spPr/>
      <dgm:t>
        <a:bodyPr/>
        <a:lstStyle/>
        <a:p>
          <a:r>
            <a:rPr lang="en-US" dirty="0" smtClean="0"/>
            <a:t>Learners’ profile</a:t>
          </a:r>
          <a:endParaRPr lang="el-GR" dirty="0"/>
        </a:p>
      </dgm:t>
    </dgm:pt>
    <dgm:pt modelId="{B8AEA542-1688-4770-93FD-4CA39158C30E}" type="parTrans" cxnId="{27BCC2DC-D880-4472-A4EF-425D89A4ED9A}">
      <dgm:prSet/>
      <dgm:spPr/>
      <dgm:t>
        <a:bodyPr/>
        <a:lstStyle/>
        <a:p>
          <a:endParaRPr lang="el-GR"/>
        </a:p>
      </dgm:t>
    </dgm:pt>
    <dgm:pt modelId="{8CD268E8-ADAF-4A20-9F06-CC57E2BB4F9C}" type="sibTrans" cxnId="{27BCC2DC-D880-4472-A4EF-425D89A4ED9A}">
      <dgm:prSet/>
      <dgm:spPr/>
      <dgm:t>
        <a:bodyPr/>
        <a:lstStyle/>
        <a:p>
          <a:endParaRPr lang="el-GR"/>
        </a:p>
      </dgm:t>
    </dgm:pt>
    <dgm:pt modelId="{A71CCAEE-6A66-41EB-8229-C2C8FEE7989A}">
      <dgm:prSet phldrT="[Κείμενο]"/>
      <dgm:spPr/>
      <dgm:t>
        <a:bodyPr/>
        <a:lstStyle/>
        <a:p>
          <a:r>
            <a:rPr lang="en-US" dirty="0" smtClean="0"/>
            <a:t>User friendliness</a:t>
          </a:r>
          <a:endParaRPr lang="el-GR" dirty="0"/>
        </a:p>
      </dgm:t>
    </dgm:pt>
    <dgm:pt modelId="{702A8518-5621-410C-B293-AE864B845FAD}" type="parTrans" cxnId="{1408A043-497A-402F-A083-2A4CD7367D0E}">
      <dgm:prSet/>
      <dgm:spPr/>
      <dgm:t>
        <a:bodyPr/>
        <a:lstStyle/>
        <a:p>
          <a:endParaRPr lang="el-GR"/>
        </a:p>
      </dgm:t>
    </dgm:pt>
    <dgm:pt modelId="{A760972B-01D2-41D1-9F5F-A9DEABFCA89C}" type="sibTrans" cxnId="{1408A043-497A-402F-A083-2A4CD7367D0E}">
      <dgm:prSet/>
      <dgm:spPr/>
      <dgm:t>
        <a:bodyPr/>
        <a:lstStyle/>
        <a:p>
          <a:endParaRPr lang="el-GR"/>
        </a:p>
      </dgm:t>
    </dgm:pt>
    <dgm:pt modelId="{0B1305C7-3795-4105-A491-5E94CA07984F}">
      <dgm:prSet phldrT="[Κείμενο]"/>
      <dgm:spPr/>
      <dgm:t>
        <a:bodyPr/>
        <a:lstStyle/>
        <a:p>
          <a:r>
            <a:rPr lang="en-US" dirty="0" smtClean="0"/>
            <a:t>Pedagogy</a:t>
          </a:r>
          <a:endParaRPr lang="el-GR" dirty="0"/>
        </a:p>
      </dgm:t>
    </dgm:pt>
    <dgm:pt modelId="{F5002235-63FF-4C60-9AE5-5A83BB0FBAE7}" type="parTrans" cxnId="{AD21200F-93FD-469D-9C0B-8F003158E2BE}">
      <dgm:prSet/>
      <dgm:spPr/>
      <dgm:t>
        <a:bodyPr/>
        <a:lstStyle/>
        <a:p>
          <a:endParaRPr lang="el-GR"/>
        </a:p>
      </dgm:t>
    </dgm:pt>
    <dgm:pt modelId="{B15D95D1-C5CC-4ED0-92D9-9F95E4348A01}" type="sibTrans" cxnId="{AD21200F-93FD-469D-9C0B-8F003158E2BE}">
      <dgm:prSet/>
      <dgm:spPr/>
      <dgm:t>
        <a:bodyPr/>
        <a:lstStyle/>
        <a:p>
          <a:endParaRPr lang="el-GR"/>
        </a:p>
      </dgm:t>
    </dgm:pt>
    <dgm:pt modelId="{3383ABD4-20A7-4849-8E74-166778E3F66C}" type="pres">
      <dgm:prSet presAssocID="{98AECEC3-101F-4E8E-8935-F73C0EB66CF2}" presName="diagram" presStyleCnt="0">
        <dgm:presLayoutVars>
          <dgm:dir/>
          <dgm:resizeHandles val="exact"/>
        </dgm:presLayoutVars>
      </dgm:prSet>
      <dgm:spPr/>
      <dgm:t>
        <a:bodyPr/>
        <a:lstStyle/>
        <a:p>
          <a:endParaRPr lang="el-GR"/>
        </a:p>
      </dgm:t>
    </dgm:pt>
    <dgm:pt modelId="{B77C34F0-39B7-4397-BCED-974CF9AF10DF}" type="pres">
      <dgm:prSet presAssocID="{F01DC3C9-7481-44E1-B777-DA6EC839DE86}" presName="node" presStyleLbl="node1" presStyleIdx="0" presStyleCnt="4">
        <dgm:presLayoutVars>
          <dgm:bulletEnabled val="1"/>
        </dgm:presLayoutVars>
      </dgm:prSet>
      <dgm:spPr/>
      <dgm:t>
        <a:bodyPr/>
        <a:lstStyle/>
        <a:p>
          <a:endParaRPr lang="el-GR"/>
        </a:p>
      </dgm:t>
    </dgm:pt>
    <dgm:pt modelId="{C0FD83C0-DDDB-44DB-BC3B-2DA8C61BE1AD}" type="pres">
      <dgm:prSet presAssocID="{19A5B94C-BD4C-4296-B181-580958B47FC5}" presName="sibTrans" presStyleCnt="0"/>
      <dgm:spPr/>
    </dgm:pt>
    <dgm:pt modelId="{11057847-D42F-487F-ABB8-F381E99B1043}" type="pres">
      <dgm:prSet presAssocID="{608BC678-6B5B-4512-A3E9-FCF1E5EF7CB3}" presName="node" presStyleLbl="node1" presStyleIdx="1" presStyleCnt="4">
        <dgm:presLayoutVars>
          <dgm:bulletEnabled val="1"/>
        </dgm:presLayoutVars>
      </dgm:prSet>
      <dgm:spPr/>
      <dgm:t>
        <a:bodyPr/>
        <a:lstStyle/>
        <a:p>
          <a:endParaRPr lang="el-GR"/>
        </a:p>
      </dgm:t>
    </dgm:pt>
    <dgm:pt modelId="{976B2FEB-5E69-4CA5-BBBC-9BB539B23D79}" type="pres">
      <dgm:prSet presAssocID="{8CD268E8-ADAF-4A20-9F06-CC57E2BB4F9C}" presName="sibTrans" presStyleCnt="0"/>
      <dgm:spPr/>
    </dgm:pt>
    <dgm:pt modelId="{0E8B178E-734B-4BBB-8DAD-5FA3AC0E1DBC}" type="pres">
      <dgm:prSet presAssocID="{A71CCAEE-6A66-41EB-8229-C2C8FEE7989A}" presName="node" presStyleLbl="node1" presStyleIdx="2" presStyleCnt="4">
        <dgm:presLayoutVars>
          <dgm:bulletEnabled val="1"/>
        </dgm:presLayoutVars>
      </dgm:prSet>
      <dgm:spPr/>
      <dgm:t>
        <a:bodyPr/>
        <a:lstStyle/>
        <a:p>
          <a:endParaRPr lang="el-GR"/>
        </a:p>
      </dgm:t>
    </dgm:pt>
    <dgm:pt modelId="{203D6761-BED8-40F6-B51D-A8A41D903650}" type="pres">
      <dgm:prSet presAssocID="{A760972B-01D2-41D1-9F5F-A9DEABFCA89C}" presName="sibTrans" presStyleCnt="0"/>
      <dgm:spPr/>
    </dgm:pt>
    <dgm:pt modelId="{FFEA732C-C2C4-4C8C-8823-4B901AF9BA30}" type="pres">
      <dgm:prSet presAssocID="{0B1305C7-3795-4105-A491-5E94CA07984F}" presName="node" presStyleLbl="node1" presStyleIdx="3" presStyleCnt="4">
        <dgm:presLayoutVars>
          <dgm:bulletEnabled val="1"/>
        </dgm:presLayoutVars>
      </dgm:prSet>
      <dgm:spPr/>
      <dgm:t>
        <a:bodyPr/>
        <a:lstStyle/>
        <a:p>
          <a:endParaRPr lang="el-GR"/>
        </a:p>
      </dgm:t>
    </dgm:pt>
  </dgm:ptLst>
  <dgm:cxnLst>
    <dgm:cxn modelId="{27BCC2DC-D880-4472-A4EF-425D89A4ED9A}" srcId="{98AECEC3-101F-4E8E-8935-F73C0EB66CF2}" destId="{608BC678-6B5B-4512-A3E9-FCF1E5EF7CB3}" srcOrd="1" destOrd="0" parTransId="{B8AEA542-1688-4770-93FD-4CA39158C30E}" sibTransId="{8CD268E8-ADAF-4A20-9F06-CC57E2BB4F9C}"/>
    <dgm:cxn modelId="{1408A043-497A-402F-A083-2A4CD7367D0E}" srcId="{98AECEC3-101F-4E8E-8935-F73C0EB66CF2}" destId="{A71CCAEE-6A66-41EB-8229-C2C8FEE7989A}" srcOrd="2" destOrd="0" parTransId="{702A8518-5621-410C-B293-AE864B845FAD}" sibTransId="{A760972B-01D2-41D1-9F5F-A9DEABFCA89C}"/>
    <dgm:cxn modelId="{C00765A5-D723-42A1-BC88-8D83423143F5}" type="presOf" srcId="{F01DC3C9-7481-44E1-B777-DA6EC839DE86}" destId="{B77C34F0-39B7-4397-BCED-974CF9AF10DF}" srcOrd="0" destOrd="0" presId="urn:microsoft.com/office/officeart/2005/8/layout/default#1"/>
    <dgm:cxn modelId="{7A0370F4-9F5A-48CA-81AB-A4B9C1C6D0FC}" type="presOf" srcId="{A71CCAEE-6A66-41EB-8229-C2C8FEE7989A}" destId="{0E8B178E-734B-4BBB-8DAD-5FA3AC0E1DBC}" srcOrd="0" destOrd="0" presId="urn:microsoft.com/office/officeart/2005/8/layout/default#1"/>
    <dgm:cxn modelId="{DCECD700-9251-4EE7-90AB-33F6DA43EAE4}" srcId="{98AECEC3-101F-4E8E-8935-F73C0EB66CF2}" destId="{F01DC3C9-7481-44E1-B777-DA6EC839DE86}" srcOrd="0" destOrd="0" parTransId="{5B97264C-34FB-4639-8600-969C53FAF063}" sibTransId="{19A5B94C-BD4C-4296-B181-580958B47FC5}"/>
    <dgm:cxn modelId="{DB63D13D-143E-4BDA-AD90-CF9C64BB2BC7}" type="presOf" srcId="{608BC678-6B5B-4512-A3E9-FCF1E5EF7CB3}" destId="{11057847-D42F-487F-ABB8-F381E99B1043}" srcOrd="0" destOrd="0" presId="urn:microsoft.com/office/officeart/2005/8/layout/default#1"/>
    <dgm:cxn modelId="{AD21200F-93FD-469D-9C0B-8F003158E2BE}" srcId="{98AECEC3-101F-4E8E-8935-F73C0EB66CF2}" destId="{0B1305C7-3795-4105-A491-5E94CA07984F}" srcOrd="3" destOrd="0" parTransId="{F5002235-63FF-4C60-9AE5-5A83BB0FBAE7}" sibTransId="{B15D95D1-C5CC-4ED0-92D9-9F95E4348A01}"/>
    <dgm:cxn modelId="{86967902-FD21-44F9-9963-B2D04CDAAF77}" type="presOf" srcId="{0B1305C7-3795-4105-A491-5E94CA07984F}" destId="{FFEA732C-C2C4-4C8C-8823-4B901AF9BA30}" srcOrd="0" destOrd="0" presId="urn:microsoft.com/office/officeart/2005/8/layout/default#1"/>
    <dgm:cxn modelId="{BE4E3287-85F1-4BD5-9B62-8766D7C3A624}" type="presOf" srcId="{98AECEC3-101F-4E8E-8935-F73C0EB66CF2}" destId="{3383ABD4-20A7-4849-8E74-166778E3F66C}" srcOrd="0" destOrd="0" presId="urn:microsoft.com/office/officeart/2005/8/layout/default#1"/>
    <dgm:cxn modelId="{63E2AC5C-BC7F-42FF-BFB3-10122DAC059D}" type="presParOf" srcId="{3383ABD4-20A7-4849-8E74-166778E3F66C}" destId="{B77C34F0-39B7-4397-BCED-974CF9AF10DF}" srcOrd="0" destOrd="0" presId="urn:microsoft.com/office/officeart/2005/8/layout/default#1"/>
    <dgm:cxn modelId="{30010163-CD41-4268-B7FB-3E1589329570}" type="presParOf" srcId="{3383ABD4-20A7-4849-8E74-166778E3F66C}" destId="{C0FD83C0-DDDB-44DB-BC3B-2DA8C61BE1AD}" srcOrd="1" destOrd="0" presId="urn:microsoft.com/office/officeart/2005/8/layout/default#1"/>
    <dgm:cxn modelId="{2A6354DC-37CB-47F0-968C-7E98B7122405}" type="presParOf" srcId="{3383ABD4-20A7-4849-8E74-166778E3F66C}" destId="{11057847-D42F-487F-ABB8-F381E99B1043}" srcOrd="2" destOrd="0" presId="urn:microsoft.com/office/officeart/2005/8/layout/default#1"/>
    <dgm:cxn modelId="{CDA30D85-04BC-467C-A35C-4BD7703AEE7F}" type="presParOf" srcId="{3383ABD4-20A7-4849-8E74-166778E3F66C}" destId="{976B2FEB-5E69-4CA5-BBBC-9BB539B23D79}" srcOrd="3" destOrd="0" presId="urn:microsoft.com/office/officeart/2005/8/layout/default#1"/>
    <dgm:cxn modelId="{B1D56521-CCD3-4011-AC8E-33A3FD67BF1E}" type="presParOf" srcId="{3383ABD4-20A7-4849-8E74-166778E3F66C}" destId="{0E8B178E-734B-4BBB-8DAD-5FA3AC0E1DBC}" srcOrd="4" destOrd="0" presId="urn:microsoft.com/office/officeart/2005/8/layout/default#1"/>
    <dgm:cxn modelId="{78C38291-659E-4DA1-9178-0F42D2EA0222}" type="presParOf" srcId="{3383ABD4-20A7-4849-8E74-166778E3F66C}" destId="{203D6761-BED8-40F6-B51D-A8A41D903650}" srcOrd="5" destOrd="0" presId="urn:microsoft.com/office/officeart/2005/8/layout/default#1"/>
    <dgm:cxn modelId="{967F5B29-4655-489B-A095-BBC6303D106B}" type="presParOf" srcId="{3383ABD4-20A7-4849-8E74-166778E3F66C}" destId="{FFEA732C-C2C4-4C8C-8823-4B901AF9BA30}" srcOrd="6"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AECEC3-101F-4E8E-8935-F73C0EB66CF2}" type="doc">
      <dgm:prSet loTypeId="urn:microsoft.com/office/officeart/2005/8/layout/default#2" loCatId="list" qsTypeId="urn:microsoft.com/office/officeart/2005/8/quickstyle/simple1" qsCatId="simple" csTypeId="urn:microsoft.com/office/officeart/2005/8/colors/colorful4" csCatId="colorful" phldr="1"/>
      <dgm:spPr/>
      <dgm:t>
        <a:bodyPr/>
        <a:lstStyle/>
        <a:p>
          <a:endParaRPr lang="el-GR"/>
        </a:p>
      </dgm:t>
    </dgm:pt>
    <dgm:pt modelId="{F01DC3C9-7481-44E1-B777-DA6EC839DE86}">
      <dgm:prSet phldrT="[Κείμενο]"/>
      <dgm:spPr/>
      <dgm:t>
        <a:bodyPr/>
        <a:lstStyle/>
        <a:p>
          <a:r>
            <a:rPr lang="en-US" dirty="0" smtClean="0"/>
            <a:t>Access</a:t>
          </a:r>
          <a:endParaRPr lang="el-GR" dirty="0"/>
        </a:p>
      </dgm:t>
    </dgm:pt>
    <dgm:pt modelId="{5B97264C-34FB-4639-8600-969C53FAF063}" type="parTrans" cxnId="{DCECD700-9251-4EE7-90AB-33F6DA43EAE4}">
      <dgm:prSet/>
      <dgm:spPr/>
      <dgm:t>
        <a:bodyPr/>
        <a:lstStyle/>
        <a:p>
          <a:endParaRPr lang="el-GR"/>
        </a:p>
      </dgm:t>
    </dgm:pt>
    <dgm:pt modelId="{19A5B94C-BD4C-4296-B181-580958B47FC5}" type="sibTrans" cxnId="{DCECD700-9251-4EE7-90AB-33F6DA43EAE4}">
      <dgm:prSet/>
      <dgm:spPr/>
      <dgm:t>
        <a:bodyPr/>
        <a:lstStyle/>
        <a:p>
          <a:endParaRPr lang="el-GR"/>
        </a:p>
      </dgm:t>
    </dgm:pt>
    <dgm:pt modelId="{608BC678-6B5B-4512-A3E9-FCF1E5EF7CB3}">
      <dgm:prSet phldrT="[Κείμενο]"/>
      <dgm:spPr/>
      <dgm:t>
        <a:bodyPr/>
        <a:lstStyle/>
        <a:p>
          <a:r>
            <a:rPr lang="en-US" dirty="0" smtClean="0"/>
            <a:t>Learners’ profile</a:t>
          </a:r>
          <a:endParaRPr lang="el-GR" dirty="0"/>
        </a:p>
      </dgm:t>
    </dgm:pt>
    <dgm:pt modelId="{B8AEA542-1688-4770-93FD-4CA39158C30E}" type="parTrans" cxnId="{27BCC2DC-D880-4472-A4EF-425D89A4ED9A}">
      <dgm:prSet/>
      <dgm:spPr/>
      <dgm:t>
        <a:bodyPr/>
        <a:lstStyle/>
        <a:p>
          <a:endParaRPr lang="el-GR"/>
        </a:p>
      </dgm:t>
    </dgm:pt>
    <dgm:pt modelId="{8CD268E8-ADAF-4A20-9F06-CC57E2BB4F9C}" type="sibTrans" cxnId="{27BCC2DC-D880-4472-A4EF-425D89A4ED9A}">
      <dgm:prSet/>
      <dgm:spPr/>
      <dgm:t>
        <a:bodyPr/>
        <a:lstStyle/>
        <a:p>
          <a:endParaRPr lang="el-GR"/>
        </a:p>
      </dgm:t>
    </dgm:pt>
    <dgm:pt modelId="{A71CCAEE-6A66-41EB-8229-C2C8FEE7989A}">
      <dgm:prSet phldrT="[Κείμενο]"/>
      <dgm:spPr/>
      <dgm:t>
        <a:bodyPr/>
        <a:lstStyle/>
        <a:p>
          <a:r>
            <a:rPr lang="en-US" dirty="0" smtClean="0"/>
            <a:t>User friendliness</a:t>
          </a:r>
          <a:endParaRPr lang="el-GR" dirty="0"/>
        </a:p>
      </dgm:t>
    </dgm:pt>
    <dgm:pt modelId="{702A8518-5621-410C-B293-AE864B845FAD}" type="parTrans" cxnId="{1408A043-497A-402F-A083-2A4CD7367D0E}">
      <dgm:prSet/>
      <dgm:spPr/>
      <dgm:t>
        <a:bodyPr/>
        <a:lstStyle/>
        <a:p>
          <a:endParaRPr lang="el-GR"/>
        </a:p>
      </dgm:t>
    </dgm:pt>
    <dgm:pt modelId="{A760972B-01D2-41D1-9F5F-A9DEABFCA89C}" type="sibTrans" cxnId="{1408A043-497A-402F-A083-2A4CD7367D0E}">
      <dgm:prSet/>
      <dgm:spPr/>
      <dgm:t>
        <a:bodyPr/>
        <a:lstStyle/>
        <a:p>
          <a:endParaRPr lang="el-GR"/>
        </a:p>
      </dgm:t>
    </dgm:pt>
    <dgm:pt modelId="{0B1305C7-3795-4105-A491-5E94CA07984F}">
      <dgm:prSet phldrT="[Κείμενο]"/>
      <dgm:spPr/>
      <dgm:t>
        <a:bodyPr/>
        <a:lstStyle/>
        <a:p>
          <a:r>
            <a:rPr lang="en-US" dirty="0" smtClean="0"/>
            <a:t>Pedagogy</a:t>
          </a:r>
          <a:endParaRPr lang="el-GR" dirty="0"/>
        </a:p>
      </dgm:t>
    </dgm:pt>
    <dgm:pt modelId="{F5002235-63FF-4C60-9AE5-5A83BB0FBAE7}" type="parTrans" cxnId="{AD21200F-93FD-469D-9C0B-8F003158E2BE}">
      <dgm:prSet/>
      <dgm:spPr/>
      <dgm:t>
        <a:bodyPr/>
        <a:lstStyle/>
        <a:p>
          <a:endParaRPr lang="el-GR"/>
        </a:p>
      </dgm:t>
    </dgm:pt>
    <dgm:pt modelId="{B15D95D1-C5CC-4ED0-92D9-9F95E4348A01}" type="sibTrans" cxnId="{AD21200F-93FD-469D-9C0B-8F003158E2BE}">
      <dgm:prSet/>
      <dgm:spPr/>
      <dgm:t>
        <a:bodyPr/>
        <a:lstStyle/>
        <a:p>
          <a:endParaRPr lang="el-GR"/>
        </a:p>
      </dgm:t>
    </dgm:pt>
    <dgm:pt modelId="{3383ABD4-20A7-4849-8E74-166778E3F66C}" type="pres">
      <dgm:prSet presAssocID="{98AECEC3-101F-4E8E-8935-F73C0EB66CF2}" presName="diagram" presStyleCnt="0">
        <dgm:presLayoutVars>
          <dgm:dir/>
          <dgm:resizeHandles val="exact"/>
        </dgm:presLayoutVars>
      </dgm:prSet>
      <dgm:spPr/>
      <dgm:t>
        <a:bodyPr/>
        <a:lstStyle/>
        <a:p>
          <a:endParaRPr lang="el-GR"/>
        </a:p>
      </dgm:t>
    </dgm:pt>
    <dgm:pt modelId="{B77C34F0-39B7-4397-BCED-974CF9AF10DF}" type="pres">
      <dgm:prSet presAssocID="{F01DC3C9-7481-44E1-B777-DA6EC839DE86}" presName="node" presStyleLbl="node1" presStyleIdx="0" presStyleCnt="4">
        <dgm:presLayoutVars>
          <dgm:bulletEnabled val="1"/>
        </dgm:presLayoutVars>
      </dgm:prSet>
      <dgm:spPr/>
      <dgm:t>
        <a:bodyPr/>
        <a:lstStyle/>
        <a:p>
          <a:endParaRPr lang="el-GR"/>
        </a:p>
      </dgm:t>
    </dgm:pt>
    <dgm:pt modelId="{C0FD83C0-DDDB-44DB-BC3B-2DA8C61BE1AD}" type="pres">
      <dgm:prSet presAssocID="{19A5B94C-BD4C-4296-B181-580958B47FC5}" presName="sibTrans" presStyleCnt="0"/>
      <dgm:spPr/>
    </dgm:pt>
    <dgm:pt modelId="{11057847-D42F-487F-ABB8-F381E99B1043}" type="pres">
      <dgm:prSet presAssocID="{608BC678-6B5B-4512-A3E9-FCF1E5EF7CB3}" presName="node" presStyleLbl="node1" presStyleIdx="1" presStyleCnt="4">
        <dgm:presLayoutVars>
          <dgm:bulletEnabled val="1"/>
        </dgm:presLayoutVars>
      </dgm:prSet>
      <dgm:spPr/>
      <dgm:t>
        <a:bodyPr/>
        <a:lstStyle/>
        <a:p>
          <a:endParaRPr lang="el-GR"/>
        </a:p>
      </dgm:t>
    </dgm:pt>
    <dgm:pt modelId="{976B2FEB-5E69-4CA5-BBBC-9BB539B23D79}" type="pres">
      <dgm:prSet presAssocID="{8CD268E8-ADAF-4A20-9F06-CC57E2BB4F9C}" presName="sibTrans" presStyleCnt="0"/>
      <dgm:spPr/>
    </dgm:pt>
    <dgm:pt modelId="{0E8B178E-734B-4BBB-8DAD-5FA3AC0E1DBC}" type="pres">
      <dgm:prSet presAssocID="{A71CCAEE-6A66-41EB-8229-C2C8FEE7989A}" presName="node" presStyleLbl="node1" presStyleIdx="2" presStyleCnt="4">
        <dgm:presLayoutVars>
          <dgm:bulletEnabled val="1"/>
        </dgm:presLayoutVars>
      </dgm:prSet>
      <dgm:spPr/>
      <dgm:t>
        <a:bodyPr/>
        <a:lstStyle/>
        <a:p>
          <a:endParaRPr lang="el-GR"/>
        </a:p>
      </dgm:t>
    </dgm:pt>
    <dgm:pt modelId="{203D6761-BED8-40F6-B51D-A8A41D903650}" type="pres">
      <dgm:prSet presAssocID="{A760972B-01D2-41D1-9F5F-A9DEABFCA89C}" presName="sibTrans" presStyleCnt="0"/>
      <dgm:spPr/>
    </dgm:pt>
    <dgm:pt modelId="{FFEA732C-C2C4-4C8C-8823-4B901AF9BA30}" type="pres">
      <dgm:prSet presAssocID="{0B1305C7-3795-4105-A491-5E94CA07984F}" presName="node" presStyleLbl="node1" presStyleIdx="3" presStyleCnt="4">
        <dgm:presLayoutVars>
          <dgm:bulletEnabled val="1"/>
        </dgm:presLayoutVars>
      </dgm:prSet>
      <dgm:spPr/>
      <dgm:t>
        <a:bodyPr/>
        <a:lstStyle/>
        <a:p>
          <a:endParaRPr lang="el-GR"/>
        </a:p>
      </dgm:t>
    </dgm:pt>
  </dgm:ptLst>
  <dgm:cxnLst>
    <dgm:cxn modelId="{D891F91D-CC75-4138-83BF-0118C313C497}" type="presOf" srcId="{0B1305C7-3795-4105-A491-5E94CA07984F}" destId="{FFEA732C-C2C4-4C8C-8823-4B901AF9BA30}" srcOrd="0" destOrd="0" presId="urn:microsoft.com/office/officeart/2005/8/layout/default#2"/>
    <dgm:cxn modelId="{27BCC2DC-D880-4472-A4EF-425D89A4ED9A}" srcId="{98AECEC3-101F-4E8E-8935-F73C0EB66CF2}" destId="{608BC678-6B5B-4512-A3E9-FCF1E5EF7CB3}" srcOrd="1" destOrd="0" parTransId="{B8AEA542-1688-4770-93FD-4CA39158C30E}" sibTransId="{8CD268E8-ADAF-4A20-9F06-CC57E2BB4F9C}"/>
    <dgm:cxn modelId="{1408A043-497A-402F-A083-2A4CD7367D0E}" srcId="{98AECEC3-101F-4E8E-8935-F73C0EB66CF2}" destId="{A71CCAEE-6A66-41EB-8229-C2C8FEE7989A}" srcOrd="2" destOrd="0" parTransId="{702A8518-5621-410C-B293-AE864B845FAD}" sibTransId="{A760972B-01D2-41D1-9F5F-A9DEABFCA89C}"/>
    <dgm:cxn modelId="{D9F744D2-87E1-450C-9917-F21071876354}" type="presOf" srcId="{A71CCAEE-6A66-41EB-8229-C2C8FEE7989A}" destId="{0E8B178E-734B-4BBB-8DAD-5FA3AC0E1DBC}" srcOrd="0" destOrd="0" presId="urn:microsoft.com/office/officeart/2005/8/layout/default#2"/>
    <dgm:cxn modelId="{6E4AD146-DCCD-46EF-B186-D22E64A94FE7}" type="presOf" srcId="{608BC678-6B5B-4512-A3E9-FCF1E5EF7CB3}" destId="{11057847-D42F-487F-ABB8-F381E99B1043}" srcOrd="0" destOrd="0" presId="urn:microsoft.com/office/officeart/2005/8/layout/default#2"/>
    <dgm:cxn modelId="{DCECD700-9251-4EE7-90AB-33F6DA43EAE4}" srcId="{98AECEC3-101F-4E8E-8935-F73C0EB66CF2}" destId="{F01DC3C9-7481-44E1-B777-DA6EC839DE86}" srcOrd="0" destOrd="0" parTransId="{5B97264C-34FB-4639-8600-969C53FAF063}" sibTransId="{19A5B94C-BD4C-4296-B181-580958B47FC5}"/>
    <dgm:cxn modelId="{E0F4AD83-F13A-4D12-ABAC-19A4A9D85EB9}" type="presOf" srcId="{F01DC3C9-7481-44E1-B777-DA6EC839DE86}" destId="{B77C34F0-39B7-4397-BCED-974CF9AF10DF}" srcOrd="0" destOrd="0" presId="urn:microsoft.com/office/officeart/2005/8/layout/default#2"/>
    <dgm:cxn modelId="{AD21200F-93FD-469D-9C0B-8F003158E2BE}" srcId="{98AECEC3-101F-4E8E-8935-F73C0EB66CF2}" destId="{0B1305C7-3795-4105-A491-5E94CA07984F}" srcOrd="3" destOrd="0" parTransId="{F5002235-63FF-4C60-9AE5-5A83BB0FBAE7}" sibTransId="{B15D95D1-C5CC-4ED0-92D9-9F95E4348A01}"/>
    <dgm:cxn modelId="{1CE6D494-6E45-4CD1-B858-CB87FDF09250}" type="presOf" srcId="{98AECEC3-101F-4E8E-8935-F73C0EB66CF2}" destId="{3383ABD4-20A7-4849-8E74-166778E3F66C}" srcOrd="0" destOrd="0" presId="urn:microsoft.com/office/officeart/2005/8/layout/default#2"/>
    <dgm:cxn modelId="{60CABE9A-8828-4493-907B-58C67A423CFF}" type="presParOf" srcId="{3383ABD4-20A7-4849-8E74-166778E3F66C}" destId="{B77C34F0-39B7-4397-BCED-974CF9AF10DF}" srcOrd="0" destOrd="0" presId="urn:microsoft.com/office/officeart/2005/8/layout/default#2"/>
    <dgm:cxn modelId="{B1593F81-EA21-4A5F-8C76-506E6852C709}" type="presParOf" srcId="{3383ABD4-20A7-4849-8E74-166778E3F66C}" destId="{C0FD83C0-DDDB-44DB-BC3B-2DA8C61BE1AD}" srcOrd="1" destOrd="0" presId="urn:microsoft.com/office/officeart/2005/8/layout/default#2"/>
    <dgm:cxn modelId="{247AF11F-C53D-4081-85BC-3405A5D0630A}" type="presParOf" srcId="{3383ABD4-20A7-4849-8E74-166778E3F66C}" destId="{11057847-D42F-487F-ABB8-F381E99B1043}" srcOrd="2" destOrd="0" presId="urn:microsoft.com/office/officeart/2005/8/layout/default#2"/>
    <dgm:cxn modelId="{03541EA6-1299-472A-9B90-524EBD61156F}" type="presParOf" srcId="{3383ABD4-20A7-4849-8E74-166778E3F66C}" destId="{976B2FEB-5E69-4CA5-BBBC-9BB539B23D79}" srcOrd="3" destOrd="0" presId="urn:microsoft.com/office/officeart/2005/8/layout/default#2"/>
    <dgm:cxn modelId="{BCE9A3FA-B872-4829-A023-B6039E93FE84}" type="presParOf" srcId="{3383ABD4-20A7-4849-8E74-166778E3F66C}" destId="{0E8B178E-734B-4BBB-8DAD-5FA3AC0E1DBC}" srcOrd="4" destOrd="0" presId="urn:microsoft.com/office/officeart/2005/8/layout/default#2"/>
    <dgm:cxn modelId="{821FF36B-E774-4580-AB47-4BFCF2E52599}" type="presParOf" srcId="{3383ABD4-20A7-4849-8E74-166778E3F66C}" destId="{203D6761-BED8-40F6-B51D-A8A41D903650}" srcOrd="5" destOrd="0" presId="urn:microsoft.com/office/officeart/2005/8/layout/default#2"/>
    <dgm:cxn modelId="{652CDB75-F3C0-4222-BF87-D07C4E5694E7}" type="presParOf" srcId="{3383ABD4-20A7-4849-8E74-166778E3F66C}" destId="{FFEA732C-C2C4-4C8C-8823-4B901AF9BA30}" srcOrd="6" destOrd="0" presId="urn:microsoft.com/office/officeart/2005/8/layout/defaul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AECEC3-101F-4E8E-8935-F73C0EB66CF2}" type="doc">
      <dgm:prSet loTypeId="urn:microsoft.com/office/officeart/2005/8/layout/default#3" loCatId="list" qsTypeId="urn:microsoft.com/office/officeart/2005/8/quickstyle/simple1" qsCatId="simple" csTypeId="urn:microsoft.com/office/officeart/2005/8/colors/colorful4" csCatId="colorful" phldr="1"/>
      <dgm:spPr/>
      <dgm:t>
        <a:bodyPr/>
        <a:lstStyle/>
        <a:p>
          <a:endParaRPr lang="el-GR"/>
        </a:p>
      </dgm:t>
    </dgm:pt>
    <dgm:pt modelId="{F01DC3C9-7481-44E1-B777-DA6EC839DE86}">
      <dgm:prSet phldrT="[Κείμενο]"/>
      <dgm:spPr/>
      <dgm:t>
        <a:bodyPr/>
        <a:lstStyle/>
        <a:p>
          <a:r>
            <a:rPr lang="en-US" dirty="0" smtClean="0"/>
            <a:t>Access</a:t>
          </a:r>
          <a:endParaRPr lang="el-GR" dirty="0"/>
        </a:p>
      </dgm:t>
    </dgm:pt>
    <dgm:pt modelId="{5B97264C-34FB-4639-8600-969C53FAF063}" type="parTrans" cxnId="{DCECD700-9251-4EE7-90AB-33F6DA43EAE4}">
      <dgm:prSet/>
      <dgm:spPr/>
      <dgm:t>
        <a:bodyPr/>
        <a:lstStyle/>
        <a:p>
          <a:endParaRPr lang="el-GR"/>
        </a:p>
      </dgm:t>
    </dgm:pt>
    <dgm:pt modelId="{19A5B94C-BD4C-4296-B181-580958B47FC5}" type="sibTrans" cxnId="{DCECD700-9251-4EE7-90AB-33F6DA43EAE4}">
      <dgm:prSet/>
      <dgm:spPr/>
      <dgm:t>
        <a:bodyPr/>
        <a:lstStyle/>
        <a:p>
          <a:endParaRPr lang="el-GR"/>
        </a:p>
      </dgm:t>
    </dgm:pt>
    <dgm:pt modelId="{608BC678-6B5B-4512-A3E9-FCF1E5EF7CB3}">
      <dgm:prSet phldrT="[Κείμενο]"/>
      <dgm:spPr/>
      <dgm:t>
        <a:bodyPr/>
        <a:lstStyle/>
        <a:p>
          <a:r>
            <a:rPr lang="en-US" dirty="0" smtClean="0"/>
            <a:t>Learners’ profile</a:t>
          </a:r>
          <a:endParaRPr lang="el-GR" dirty="0"/>
        </a:p>
      </dgm:t>
    </dgm:pt>
    <dgm:pt modelId="{B8AEA542-1688-4770-93FD-4CA39158C30E}" type="parTrans" cxnId="{27BCC2DC-D880-4472-A4EF-425D89A4ED9A}">
      <dgm:prSet/>
      <dgm:spPr/>
      <dgm:t>
        <a:bodyPr/>
        <a:lstStyle/>
        <a:p>
          <a:endParaRPr lang="el-GR"/>
        </a:p>
      </dgm:t>
    </dgm:pt>
    <dgm:pt modelId="{8CD268E8-ADAF-4A20-9F06-CC57E2BB4F9C}" type="sibTrans" cxnId="{27BCC2DC-D880-4472-A4EF-425D89A4ED9A}">
      <dgm:prSet/>
      <dgm:spPr/>
      <dgm:t>
        <a:bodyPr/>
        <a:lstStyle/>
        <a:p>
          <a:endParaRPr lang="el-GR"/>
        </a:p>
      </dgm:t>
    </dgm:pt>
    <dgm:pt modelId="{A71CCAEE-6A66-41EB-8229-C2C8FEE7989A}">
      <dgm:prSet phldrT="[Κείμενο]"/>
      <dgm:spPr/>
      <dgm:t>
        <a:bodyPr/>
        <a:lstStyle/>
        <a:p>
          <a:r>
            <a:rPr lang="en-US" dirty="0" smtClean="0"/>
            <a:t>User friendliness</a:t>
          </a:r>
          <a:endParaRPr lang="el-GR" dirty="0"/>
        </a:p>
      </dgm:t>
    </dgm:pt>
    <dgm:pt modelId="{702A8518-5621-410C-B293-AE864B845FAD}" type="parTrans" cxnId="{1408A043-497A-402F-A083-2A4CD7367D0E}">
      <dgm:prSet/>
      <dgm:spPr/>
      <dgm:t>
        <a:bodyPr/>
        <a:lstStyle/>
        <a:p>
          <a:endParaRPr lang="el-GR"/>
        </a:p>
      </dgm:t>
    </dgm:pt>
    <dgm:pt modelId="{A760972B-01D2-41D1-9F5F-A9DEABFCA89C}" type="sibTrans" cxnId="{1408A043-497A-402F-A083-2A4CD7367D0E}">
      <dgm:prSet/>
      <dgm:spPr/>
      <dgm:t>
        <a:bodyPr/>
        <a:lstStyle/>
        <a:p>
          <a:endParaRPr lang="el-GR"/>
        </a:p>
      </dgm:t>
    </dgm:pt>
    <dgm:pt modelId="{0B1305C7-3795-4105-A491-5E94CA07984F}">
      <dgm:prSet phldrT="[Κείμενο]"/>
      <dgm:spPr/>
      <dgm:t>
        <a:bodyPr/>
        <a:lstStyle/>
        <a:p>
          <a:r>
            <a:rPr lang="en-US" dirty="0" smtClean="0"/>
            <a:t>Pedagogy</a:t>
          </a:r>
          <a:endParaRPr lang="el-GR" dirty="0"/>
        </a:p>
      </dgm:t>
    </dgm:pt>
    <dgm:pt modelId="{F5002235-63FF-4C60-9AE5-5A83BB0FBAE7}" type="parTrans" cxnId="{AD21200F-93FD-469D-9C0B-8F003158E2BE}">
      <dgm:prSet/>
      <dgm:spPr/>
      <dgm:t>
        <a:bodyPr/>
        <a:lstStyle/>
        <a:p>
          <a:endParaRPr lang="el-GR"/>
        </a:p>
      </dgm:t>
    </dgm:pt>
    <dgm:pt modelId="{B15D95D1-C5CC-4ED0-92D9-9F95E4348A01}" type="sibTrans" cxnId="{AD21200F-93FD-469D-9C0B-8F003158E2BE}">
      <dgm:prSet/>
      <dgm:spPr/>
      <dgm:t>
        <a:bodyPr/>
        <a:lstStyle/>
        <a:p>
          <a:endParaRPr lang="el-GR"/>
        </a:p>
      </dgm:t>
    </dgm:pt>
    <dgm:pt modelId="{3383ABD4-20A7-4849-8E74-166778E3F66C}" type="pres">
      <dgm:prSet presAssocID="{98AECEC3-101F-4E8E-8935-F73C0EB66CF2}" presName="diagram" presStyleCnt="0">
        <dgm:presLayoutVars>
          <dgm:dir/>
          <dgm:resizeHandles val="exact"/>
        </dgm:presLayoutVars>
      </dgm:prSet>
      <dgm:spPr/>
      <dgm:t>
        <a:bodyPr/>
        <a:lstStyle/>
        <a:p>
          <a:endParaRPr lang="el-GR"/>
        </a:p>
      </dgm:t>
    </dgm:pt>
    <dgm:pt modelId="{B77C34F0-39B7-4397-BCED-974CF9AF10DF}" type="pres">
      <dgm:prSet presAssocID="{F01DC3C9-7481-44E1-B777-DA6EC839DE86}" presName="node" presStyleLbl="node1" presStyleIdx="0" presStyleCnt="4">
        <dgm:presLayoutVars>
          <dgm:bulletEnabled val="1"/>
        </dgm:presLayoutVars>
      </dgm:prSet>
      <dgm:spPr/>
      <dgm:t>
        <a:bodyPr/>
        <a:lstStyle/>
        <a:p>
          <a:endParaRPr lang="el-GR"/>
        </a:p>
      </dgm:t>
    </dgm:pt>
    <dgm:pt modelId="{C0FD83C0-DDDB-44DB-BC3B-2DA8C61BE1AD}" type="pres">
      <dgm:prSet presAssocID="{19A5B94C-BD4C-4296-B181-580958B47FC5}" presName="sibTrans" presStyleCnt="0"/>
      <dgm:spPr/>
    </dgm:pt>
    <dgm:pt modelId="{11057847-D42F-487F-ABB8-F381E99B1043}" type="pres">
      <dgm:prSet presAssocID="{608BC678-6B5B-4512-A3E9-FCF1E5EF7CB3}" presName="node" presStyleLbl="node1" presStyleIdx="1" presStyleCnt="4">
        <dgm:presLayoutVars>
          <dgm:bulletEnabled val="1"/>
        </dgm:presLayoutVars>
      </dgm:prSet>
      <dgm:spPr/>
      <dgm:t>
        <a:bodyPr/>
        <a:lstStyle/>
        <a:p>
          <a:endParaRPr lang="el-GR"/>
        </a:p>
      </dgm:t>
    </dgm:pt>
    <dgm:pt modelId="{976B2FEB-5E69-4CA5-BBBC-9BB539B23D79}" type="pres">
      <dgm:prSet presAssocID="{8CD268E8-ADAF-4A20-9F06-CC57E2BB4F9C}" presName="sibTrans" presStyleCnt="0"/>
      <dgm:spPr/>
    </dgm:pt>
    <dgm:pt modelId="{0E8B178E-734B-4BBB-8DAD-5FA3AC0E1DBC}" type="pres">
      <dgm:prSet presAssocID="{A71CCAEE-6A66-41EB-8229-C2C8FEE7989A}" presName="node" presStyleLbl="node1" presStyleIdx="2" presStyleCnt="4">
        <dgm:presLayoutVars>
          <dgm:bulletEnabled val="1"/>
        </dgm:presLayoutVars>
      </dgm:prSet>
      <dgm:spPr/>
      <dgm:t>
        <a:bodyPr/>
        <a:lstStyle/>
        <a:p>
          <a:endParaRPr lang="el-GR"/>
        </a:p>
      </dgm:t>
    </dgm:pt>
    <dgm:pt modelId="{203D6761-BED8-40F6-B51D-A8A41D903650}" type="pres">
      <dgm:prSet presAssocID="{A760972B-01D2-41D1-9F5F-A9DEABFCA89C}" presName="sibTrans" presStyleCnt="0"/>
      <dgm:spPr/>
    </dgm:pt>
    <dgm:pt modelId="{FFEA732C-C2C4-4C8C-8823-4B901AF9BA30}" type="pres">
      <dgm:prSet presAssocID="{0B1305C7-3795-4105-A491-5E94CA07984F}" presName="node" presStyleLbl="node1" presStyleIdx="3" presStyleCnt="4">
        <dgm:presLayoutVars>
          <dgm:bulletEnabled val="1"/>
        </dgm:presLayoutVars>
      </dgm:prSet>
      <dgm:spPr/>
      <dgm:t>
        <a:bodyPr/>
        <a:lstStyle/>
        <a:p>
          <a:endParaRPr lang="el-GR"/>
        </a:p>
      </dgm:t>
    </dgm:pt>
  </dgm:ptLst>
  <dgm:cxnLst>
    <dgm:cxn modelId="{2627B01D-8BB3-4065-91B1-567B31FA2690}" type="presOf" srcId="{608BC678-6B5B-4512-A3E9-FCF1E5EF7CB3}" destId="{11057847-D42F-487F-ABB8-F381E99B1043}" srcOrd="0" destOrd="0" presId="urn:microsoft.com/office/officeart/2005/8/layout/default#3"/>
    <dgm:cxn modelId="{27BCC2DC-D880-4472-A4EF-425D89A4ED9A}" srcId="{98AECEC3-101F-4E8E-8935-F73C0EB66CF2}" destId="{608BC678-6B5B-4512-A3E9-FCF1E5EF7CB3}" srcOrd="1" destOrd="0" parTransId="{B8AEA542-1688-4770-93FD-4CA39158C30E}" sibTransId="{8CD268E8-ADAF-4A20-9F06-CC57E2BB4F9C}"/>
    <dgm:cxn modelId="{80478445-B5BB-4A1C-AD16-320899D717CC}" type="presOf" srcId="{0B1305C7-3795-4105-A491-5E94CA07984F}" destId="{FFEA732C-C2C4-4C8C-8823-4B901AF9BA30}" srcOrd="0" destOrd="0" presId="urn:microsoft.com/office/officeart/2005/8/layout/default#3"/>
    <dgm:cxn modelId="{508061C7-AF8D-4782-829D-FA52FFD84184}" type="presOf" srcId="{A71CCAEE-6A66-41EB-8229-C2C8FEE7989A}" destId="{0E8B178E-734B-4BBB-8DAD-5FA3AC0E1DBC}" srcOrd="0" destOrd="0" presId="urn:microsoft.com/office/officeart/2005/8/layout/default#3"/>
    <dgm:cxn modelId="{1408A043-497A-402F-A083-2A4CD7367D0E}" srcId="{98AECEC3-101F-4E8E-8935-F73C0EB66CF2}" destId="{A71CCAEE-6A66-41EB-8229-C2C8FEE7989A}" srcOrd="2" destOrd="0" parTransId="{702A8518-5621-410C-B293-AE864B845FAD}" sibTransId="{A760972B-01D2-41D1-9F5F-A9DEABFCA89C}"/>
    <dgm:cxn modelId="{DCECD700-9251-4EE7-90AB-33F6DA43EAE4}" srcId="{98AECEC3-101F-4E8E-8935-F73C0EB66CF2}" destId="{F01DC3C9-7481-44E1-B777-DA6EC839DE86}" srcOrd="0" destOrd="0" parTransId="{5B97264C-34FB-4639-8600-969C53FAF063}" sibTransId="{19A5B94C-BD4C-4296-B181-580958B47FC5}"/>
    <dgm:cxn modelId="{C2248D0B-722B-44FF-9706-D3F38D6CE03B}" type="presOf" srcId="{F01DC3C9-7481-44E1-B777-DA6EC839DE86}" destId="{B77C34F0-39B7-4397-BCED-974CF9AF10DF}" srcOrd="0" destOrd="0" presId="urn:microsoft.com/office/officeart/2005/8/layout/default#3"/>
    <dgm:cxn modelId="{51AB214E-9B2D-4C0A-8089-CCC0E6DE990B}" type="presOf" srcId="{98AECEC3-101F-4E8E-8935-F73C0EB66CF2}" destId="{3383ABD4-20A7-4849-8E74-166778E3F66C}" srcOrd="0" destOrd="0" presId="urn:microsoft.com/office/officeart/2005/8/layout/default#3"/>
    <dgm:cxn modelId="{AD21200F-93FD-469D-9C0B-8F003158E2BE}" srcId="{98AECEC3-101F-4E8E-8935-F73C0EB66CF2}" destId="{0B1305C7-3795-4105-A491-5E94CA07984F}" srcOrd="3" destOrd="0" parTransId="{F5002235-63FF-4C60-9AE5-5A83BB0FBAE7}" sibTransId="{B15D95D1-C5CC-4ED0-92D9-9F95E4348A01}"/>
    <dgm:cxn modelId="{5C77AF26-75D4-4043-AEAC-0D238133C1A1}" type="presParOf" srcId="{3383ABD4-20A7-4849-8E74-166778E3F66C}" destId="{B77C34F0-39B7-4397-BCED-974CF9AF10DF}" srcOrd="0" destOrd="0" presId="urn:microsoft.com/office/officeart/2005/8/layout/default#3"/>
    <dgm:cxn modelId="{DAA12975-414E-4447-997E-7226B7281E69}" type="presParOf" srcId="{3383ABD4-20A7-4849-8E74-166778E3F66C}" destId="{C0FD83C0-DDDB-44DB-BC3B-2DA8C61BE1AD}" srcOrd="1" destOrd="0" presId="urn:microsoft.com/office/officeart/2005/8/layout/default#3"/>
    <dgm:cxn modelId="{8DFE7620-8974-43B4-84D5-FE21E85F528E}" type="presParOf" srcId="{3383ABD4-20A7-4849-8E74-166778E3F66C}" destId="{11057847-D42F-487F-ABB8-F381E99B1043}" srcOrd="2" destOrd="0" presId="urn:microsoft.com/office/officeart/2005/8/layout/default#3"/>
    <dgm:cxn modelId="{026200ED-E22D-4D52-8E9F-B2EDA3549830}" type="presParOf" srcId="{3383ABD4-20A7-4849-8E74-166778E3F66C}" destId="{976B2FEB-5E69-4CA5-BBBC-9BB539B23D79}" srcOrd="3" destOrd="0" presId="urn:microsoft.com/office/officeart/2005/8/layout/default#3"/>
    <dgm:cxn modelId="{439204A3-AD80-45B2-BE67-9565212EEEDE}" type="presParOf" srcId="{3383ABD4-20A7-4849-8E74-166778E3F66C}" destId="{0E8B178E-734B-4BBB-8DAD-5FA3AC0E1DBC}" srcOrd="4" destOrd="0" presId="urn:microsoft.com/office/officeart/2005/8/layout/default#3"/>
    <dgm:cxn modelId="{4FAC4A80-6A80-4DA2-BB6D-09241653818C}" type="presParOf" srcId="{3383ABD4-20A7-4849-8E74-166778E3F66C}" destId="{203D6761-BED8-40F6-B51D-A8A41D903650}" srcOrd="5" destOrd="0" presId="urn:microsoft.com/office/officeart/2005/8/layout/default#3"/>
    <dgm:cxn modelId="{76C98D1B-2EAB-4EA5-8396-3DC24C9B5C87}" type="presParOf" srcId="{3383ABD4-20A7-4849-8E74-166778E3F66C}" destId="{FFEA732C-C2C4-4C8C-8823-4B901AF9BA30}" srcOrd="6" destOrd="0" presId="urn:microsoft.com/office/officeart/2005/8/layout/defaul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AECEC3-101F-4E8E-8935-F73C0EB66CF2}" type="doc">
      <dgm:prSet loTypeId="urn:microsoft.com/office/officeart/2005/8/layout/default#4" loCatId="list" qsTypeId="urn:microsoft.com/office/officeart/2005/8/quickstyle/simple1" qsCatId="simple" csTypeId="urn:microsoft.com/office/officeart/2005/8/colors/colorful4" csCatId="colorful" phldr="1"/>
      <dgm:spPr/>
      <dgm:t>
        <a:bodyPr/>
        <a:lstStyle/>
        <a:p>
          <a:endParaRPr lang="el-GR"/>
        </a:p>
      </dgm:t>
    </dgm:pt>
    <dgm:pt modelId="{F01DC3C9-7481-44E1-B777-DA6EC839DE86}">
      <dgm:prSet phldrT="[Κείμενο]"/>
      <dgm:spPr/>
      <dgm:t>
        <a:bodyPr/>
        <a:lstStyle/>
        <a:p>
          <a:r>
            <a:rPr lang="en-US" dirty="0" smtClean="0"/>
            <a:t>Access</a:t>
          </a:r>
          <a:endParaRPr lang="el-GR" dirty="0"/>
        </a:p>
      </dgm:t>
    </dgm:pt>
    <dgm:pt modelId="{5B97264C-34FB-4639-8600-969C53FAF063}" type="parTrans" cxnId="{DCECD700-9251-4EE7-90AB-33F6DA43EAE4}">
      <dgm:prSet/>
      <dgm:spPr/>
      <dgm:t>
        <a:bodyPr/>
        <a:lstStyle/>
        <a:p>
          <a:endParaRPr lang="el-GR"/>
        </a:p>
      </dgm:t>
    </dgm:pt>
    <dgm:pt modelId="{19A5B94C-BD4C-4296-B181-580958B47FC5}" type="sibTrans" cxnId="{DCECD700-9251-4EE7-90AB-33F6DA43EAE4}">
      <dgm:prSet/>
      <dgm:spPr/>
      <dgm:t>
        <a:bodyPr/>
        <a:lstStyle/>
        <a:p>
          <a:endParaRPr lang="el-GR"/>
        </a:p>
      </dgm:t>
    </dgm:pt>
    <dgm:pt modelId="{608BC678-6B5B-4512-A3E9-FCF1E5EF7CB3}">
      <dgm:prSet phldrT="[Κείμενο]"/>
      <dgm:spPr/>
      <dgm:t>
        <a:bodyPr/>
        <a:lstStyle/>
        <a:p>
          <a:r>
            <a:rPr lang="en-US" dirty="0" smtClean="0"/>
            <a:t>Learners’ profile</a:t>
          </a:r>
          <a:endParaRPr lang="el-GR" dirty="0"/>
        </a:p>
      </dgm:t>
    </dgm:pt>
    <dgm:pt modelId="{B8AEA542-1688-4770-93FD-4CA39158C30E}" type="parTrans" cxnId="{27BCC2DC-D880-4472-A4EF-425D89A4ED9A}">
      <dgm:prSet/>
      <dgm:spPr/>
      <dgm:t>
        <a:bodyPr/>
        <a:lstStyle/>
        <a:p>
          <a:endParaRPr lang="el-GR"/>
        </a:p>
      </dgm:t>
    </dgm:pt>
    <dgm:pt modelId="{8CD268E8-ADAF-4A20-9F06-CC57E2BB4F9C}" type="sibTrans" cxnId="{27BCC2DC-D880-4472-A4EF-425D89A4ED9A}">
      <dgm:prSet/>
      <dgm:spPr/>
      <dgm:t>
        <a:bodyPr/>
        <a:lstStyle/>
        <a:p>
          <a:endParaRPr lang="el-GR"/>
        </a:p>
      </dgm:t>
    </dgm:pt>
    <dgm:pt modelId="{A71CCAEE-6A66-41EB-8229-C2C8FEE7989A}">
      <dgm:prSet phldrT="[Κείμενο]"/>
      <dgm:spPr/>
      <dgm:t>
        <a:bodyPr/>
        <a:lstStyle/>
        <a:p>
          <a:r>
            <a:rPr lang="en-US" dirty="0" smtClean="0"/>
            <a:t>User friendliness</a:t>
          </a:r>
          <a:endParaRPr lang="el-GR" dirty="0"/>
        </a:p>
      </dgm:t>
    </dgm:pt>
    <dgm:pt modelId="{702A8518-5621-410C-B293-AE864B845FAD}" type="parTrans" cxnId="{1408A043-497A-402F-A083-2A4CD7367D0E}">
      <dgm:prSet/>
      <dgm:spPr/>
      <dgm:t>
        <a:bodyPr/>
        <a:lstStyle/>
        <a:p>
          <a:endParaRPr lang="el-GR"/>
        </a:p>
      </dgm:t>
    </dgm:pt>
    <dgm:pt modelId="{A760972B-01D2-41D1-9F5F-A9DEABFCA89C}" type="sibTrans" cxnId="{1408A043-497A-402F-A083-2A4CD7367D0E}">
      <dgm:prSet/>
      <dgm:spPr/>
      <dgm:t>
        <a:bodyPr/>
        <a:lstStyle/>
        <a:p>
          <a:endParaRPr lang="el-GR"/>
        </a:p>
      </dgm:t>
    </dgm:pt>
    <dgm:pt modelId="{0B1305C7-3795-4105-A491-5E94CA07984F}">
      <dgm:prSet phldrT="[Κείμενο]"/>
      <dgm:spPr/>
      <dgm:t>
        <a:bodyPr/>
        <a:lstStyle/>
        <a:p>
          <a:r>
            <a:rPr lang="en-US" dirty="0" smtClean="0"/>
            <a:t>Pedagogy</a:t>
          </a:r>
          <a:endParaRPr lang="el-GR" dirty="0"/>
        </a:p>
      </dgm:t>
    </dgm:pt>
    <dgm:pt modelId="{F5002235-63FF-4C60-9AE5-5A83BB0FBAE7}" type="parTrans" cxnId="{AD21200F-93FD-469D-9C0B-8F003158E2BE}">
      <dgm:prSet/>
      <dgm:spPr/>
      <dgm:t>
        <a:bodyPr/>
        <a:lstStyle/>
        <a:p>
          <a:endParaRPr lang="el-GR"/>
        </a:p>
      </dgm:t>
    </dgm:pt>
    <dgm:pt modelId="{B15D95D1-C5CC-4ED0-92D9-9F95E4348A01}" type="sibTrans" cxnId="{AD21200F-93FD-469D-9C0B-8F003158E2BE}">
      <dgm:prSet/>
      <dgm:spPr/>
      <dgm:t>
        <a:bodyPr/>
        <a:lstStyle/>
        <a:p>
          <a:endParaRPr lang="el-GR"/>
        </a:p>
      </dgm:t>
    </dgm:pt>
    <dgm:pt modelId="{3383ABD4-20A7-4849-8E74-166778E3F66C}" type="pres">
      <dgm:prSet presAssocID="{98AECEC3-101F-4E8E-8935-F73C0EB66CF2}" presName="diagram" presStyleCnt="0">
        <dgm:presLayoutVars>
          <dgm:dir/>
          <dgm:resizeHandles val="exact"/>
        </dgm:presLayoutVars>
      </dgm:prSet>
      <dgm:spPr/>
      <dgm:t>
        <a:bodyPr/>
        <a:lstStyle/>
        <a:p>
          <a:endParaRPr lang="el-GR"/>
        </a:p>
      </dgm:t>
    </dgm:pt>
    <dgm:pt modelId="{B77C34F0-39B7-4397-BCED-974CF9AF10DF}" type="pres">
      <dgm:prSet presAssocID="{F01DC3C9-7481-44E1-B777-DA6EC839DE86}" presName="node" presStyleLbl="node1" presStyleIdx="0" presStyleCnt="4">
        <dgm:presLayoutVars>
          <dgm:bulletEnabled val="1"/>
        </dgm:presLayoutVars>
      </dgm:prSet>
      <dgm:spPr/>
      <dgm:t>
        <a:bodyPr/>
        <a:lstStyle/>
        <a:p>
          <a:endParaRPr lang="el-GR"/>
        </a:p>
      </dgm:t>
    </dgm:pt>
    <dgm:pt modelId="{C0FD83C0-DDDB-44DB-BC3B-2DA8C61BE1AD}" type="pres">
      <dgm:prSet presAssocID="{19A5B94C-BD4C-4296-B181-580958B47FC5}" presName="sibTrans" presStyleCnt="0"/>
      <dgm:spPr/>
    </dgm:pt>
    <dgm:pt modelId="{11057847-D42F-487F-ABB8-F381E99B1043}" type="pres">
      <dgm:prSet presAssocID="{608BC678-6B5B-4512-A3E9-FCF1E5EF7CB3}" presName="node" presStyleLbl="node1" presStyleIdx="1" presStyleCnt="4">
        <dgm:presLayoutVars>
          <dgm:bulletEnabled val="1"/>
        </dgm:presLayoutVars>
      </dgm:prSet>
      <dgm:spPr/>
      <dgm:t>
        <a:bodyPr/>
        <a:lstStyle/>
        <a:p>
          <a:endParaRPr lang="el-GR"/>
        </a:p>
      </dgm:t>
    </dgm:pt>
    <dgm:pt modelId="{976B2FEB-5E69-4CA5-BBBC-9BB539B23D79}" type="pres">
      <dgm:prSet presAssocID="{8CD268E8-ADAF-4A20-9F06-CC57E2BB4F9C}" presName="sibTrans" presStyleCnt="0"/>
      <dgm:spPr/>
    </dgm:pt>
    <dgm:pt modelId="{0E8B178E-734B-4BBB-8DAD-5FA3AC0E1DBC}" type="pres">
      <dgm:prSet presAssocID="{A71CCAEE-6A66-41EB-8229-C2C8FEE7989A}" presName="node" presStyleLbl="node1" presStyleIdx="2" presStyleCnt="4">
        <dgm:presLayoutVars>
          <dgm:bulletEnabled val="1"/>
        </dgm:presLayoutVars>
      </dgm:prSet>
      <dgm:spPr/>
      <dgm:t>
        <a:bodyPr/>
        <a:lstStyle/>
        <a:p>
          <a:endParaRPr lang="el-GR"/>
        </a:p>
      </dgm:t>
    </dgm:pt>
    <dgm:pt modelId="{203D6761-BED8-40F6-B51D-A8A41D903650}" type="pres">
      <dgm:prSet presAssocID="{A760972B-01D2-41D1-9F5F-A9DEABFCA89C}" presName="sibTrans" presStyleCnt="0"/>
      <dgm:spPr/>
    </dgm:pt>
    <dgm:pt modelId="{FFEA732C-C2C4-4C8C-8823-4B901AF9BA30}" type="pres">
      <dgm:prSet presAssocID="{0B1305C7-3795-4105-A491-5E94CA07984F}" presName="node" presStyleLbl="node1" presStyleIdx="3" presStyleCnt="4">
        <dgm:presLayoutVars>
          <dgm:bulletEnabled val="1"/>
        </dgm:presLayoutVars>
      </dgm:prSet>
      <dgm:spPr/>
      <dgm:t>
        <a:bodyPr/>
        <a:lstStyle/>
        <a:p>
          <a:endParaRPr lang="el-GR"/>
        </a:p>
      </dgm:t>
    </dgm:pt>
  </dgm:ptLst>
  <dgm:cxnLst>
    <dgm:cxn modelId="{86FD2895-90CC-4B4C-A120-CB6615D45C95}" type="presOf" srcId="{A71CCAEE-6A66-41EB-8229-C2C8FEE7989A}" destId="{0E8B178E-734B-4BBB-8DAD-5FA3AC0E1DBC}" srcOrd="0" destOrd="0" presId="urn:microsoft.com/office/officeart/2005/8/layout/default#4"/>
    <dgm:cxn modelId="{27BCC2DC-D880-4472-A4EF-425D89A4ED9A}" srcId="{98AECEC3-101F-4E8E-8935-F73C0EB66CF2}" destId="{608BC678-6B5B-4512-A3E9-FCF1E5EF7CB3}" srcOrd="1" destOrd="0" parTransId="{B8AEA542-1688-4770-93FD-4CA39158C30E}" sibTransId="{8CD268E8-ADAF-4A20-9F06-CC57E2BB4F9C}"/>
    <dgm:cxn modelId="{2D41CB54-32B7-40FF-B443-E7D253F0FC66}" type="presOf" srcId="{F01DC3C9-7481-44E1-B777-DA6EC839DE86}" destId="{B77C34F0-39B7-4397-BCED-974CF9AF10DF}" srcOrd="0" destOrd="0" presId="urn:microsoft.com/office/officeart/2005/8/layout/default#4"/>
    <dgm:cxn modelId="{1408A043-497A-402F-A083-2A4CD7367D0E}" srcId="{98AECEC3-101F-4E8E-8935-F73C0EB66CF2}" destId="{A71CCAEE-6A66-41EB-8229-C2C8FEE7989A}" srcOrd="2" destOrd="0" parTransId="{702A8518-5621-410C-B293-AE864B845FAD}" sibTransId="{A760972B-01D2-41D1-9F5F-A9DEABFCA89C}"/>
    <dgm:cxn modelId="{523E220B-B569-45C1-AFB3-F36A405E2D85}" type="presOf" srcId="{98AECEC3-101F-4E8E-8935-F73C0EB66CF2}" destId="{3383ABD4-20A7-4849-8E74-166778E3F66C}" srcOrd="0" destOrd="0" presId="urn:microsoft.com/office/officeart/2005/8/layout/default#4"/>
    <dgm:cxn modelId="{718ED271-89FC-426E-8E72-68D9BD306B98}" type="presOf" srcId="{0B1305C7-3795-4105-A491-5E94CA07984F}" destId="{FFEA732C-C2C4-4C8C-8823-4B901AF9BA30}" srcOrd="0" destOrd="0" presId="urn:microsoft.com/office/officeart/2005/8/layout/default#4"/>
    <dgm:cxn modelId="{DCECD700-9251-4EE7-90AB-33F6DA43EAE4}" srcId="{98AECEC3-101F-4E8E-8935-F73C0EB66CF2}" destId="{F01DC3C9-7481-44E1-B777-DA6EC839DE86}" srcOrd="0" destOrd="0" parTransId="{5B97264C-34FB-4639-8600-969C53FAF063}" sibTransId="{19A5B94C-BD4C-4296-B181-580958B47FC5}"/>
    <dgm:cxn modelId="{FC818786-D7A8-4572-954C-102E3FE32D5D}" type="presOf" srcId="{608BC678-6B5B-4512-A3E9-FCF1E5EF7CB3}" destId="{11057847-D42F-487F-ABB8-F381E99B1043}" srcOrd="0" destOrd="0" presId="urn:microsoft.com/office/officeart/2005/8/layout/default#4"/>
    <dgm:cxn modelId="{AD21200F-93FD-469D-9C0B-8F003158E2BE}" srcId="{98AECEC3-101F-4E8E-8935-F73C0EB66CF2}" destId="{0B1305C7-3795-4105-A491-5E94CA07984F}" srcOrd="3" destOrd="0" parTransId="{F5002235-63FF-4C60-9AE5-5A83BB0FBAE7}" sibTransId="{B15D95D1-C5CC-4ED0-92D9-9F95E4348A01}"/>
    <dgm:cxn modelId="{6D40E4AD-2268-45F0-94B8-59697DD88A4C}" type="presParOf" srcId="{3383ABD4-20A7-4849-8E74-166778E3F66C}" destId="{B77C34F0-39B7-4397-BCED-974CF9AF10DF}" srcOrd="0" destOrd="0" presId="urn:microsoft.com/office/officeart/2005/8/layout/default#4"/>
    <dgm:cxn modelId="{C37505FD-7BB1-48FD-9953-9F9233C16F61}" type="presParOf" srcId="{3383ABD4-20A7-4849-8E74-166778E3F66C}" destId="{C0FD83C0-DDDB-44DB-BC3B-2DA8C61BE1AD}" srcOrd="1" destOrd="0" presId="urn:microsoft.com/office/officeart/2005/8/layout/default#4"/>
    <dgm:cxn modelId="{CC079F9E-320C-4A07-ACCA-481313B6572E}" type="presParOf" srcId="{3383ABD4-20A7-4849-8E74-166778E3F66C}" destId="{11057847-D42F-487F-ABB8-F381E99B1043}" srcOrd="2" destOrd="0" presId="urn:microsoft.com/office/officeart/2005/8/layout/default#4"/>
    <dgm:cxn modelId="{6DF791AF-A418-4D42-BE67-B7D5E6FE6A86}" type="presParOf" srcId="{3383ABD4-20A7-4849-8E74-166778E3F66C}" destId="{976B2FEB-5E69-4CA5-BBBC-9BB539B23D79}" srcOrd="3" destOrd="0" presId="urn:microsoft.com/office/officeart/2005/8/layout/default#4"/>
    <dgm:cxn modelId="{53753700-F130-410B-9547-46EF40B67BC4}" type="presParOf" srcId="{3383ABD4-20A7-4849-8E74-166778E3F66C}" destId="{0E8B178E-734B-4BBB-8DAD-5FA3AC0E1DBC}" srcOrd="4" destOrd="0" presId="urn:microsoft.com/office/officeart/2005/8/layout/default#4"/>
    <dgm:cxn modelId="{A160D196-D1E9-49EB-84C8-D12C900C115B}" type="presParOf" srcId="{3383ABD4-20A7-4849-8E74-166778E3F66C}" destId="{203D6761-BED8-40F6-B51D-A8A41D903650}" srcOrd="5" destOrd="0" presId="urn:microsoft.com/office/officeart/2005/8/layout/default#4"/>
    <dgm:cxn modelId="{6B445A2E-53BD-457F-AAD4-E28FB58A1159}" type="presParOf" srcId="{3383ABD4-20A7-4849-8E74-166778E3F66C}" destId="{FFEA732C-C2C4-4C8C-8823-4B901AF9BA30}" srcOrd="6" destOrd="0" presId="urn:microsoft.com/office/officeart/2005/8/layout/defaul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7C34F0-39B7-4397-BCED-974CF9AF10DF}">
      <dsp:nvSpPr>
        <dsp:cNvPr id="0" name=""/>
        <dsp:cNvSpPr/>
      </dsp:nvSpPr>
      <dsp:spPr>
        <a:xfrm>
          <a:off x="460905" y="1047"/>
          <a:ext cx="3479899" cy="2087939"/>
        </a:xfrm>
        <a:prstGeom prst="rect">
          <a:avLst/>
        </a:prstGeom>
        <a:solidFill>
          <a:schemeClr val="accent4">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t>Access</a:t>
          </a:r>
          <a:endParaRPr lang="el-GR" sz="5100" kern="1200" dirty="0"/>
        </a:p>
      </dsp:txBody>
      <dsp:txXfrm>
        <a:off x="460905" y="1047"/>
        <a:ext cx="3479899" cy="2087939"/>
      </dsp:txXfrm>
    </dsp:sp>
    <dsp:sp modelId="{11057847-D42F-487F-ABB8-F381E99B1043}">
      <dsp:nvSpPr>
        <dsp:cNvPr id="0" name=""/>
        <dsp:cNvSpPr/>
      </dsp:nvSpPr>
      <dsp:spPr>
        <a:xfrm>
          <a:off x="4288794" y="1047"/>
          <a:ext cx="3479899" cy="2087939"/>
        </a:xfrm>
        <a:prstGeom prst="rect">
          <a:avLst/>
        </a:prstGeom>
        <a:solidFill>
          <a:schemeClr val="accent4">
            <a:hueOff val="-1488257"/>
            <a:satOff val="8966"/>
            <a:lumOff val="719"/>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t>Learners’ profile</a:t>
          </a:r>
          <a:endParaRPr lang="el-GR" sz="5100" kern="1200" dirty="0"/>
        </a:p>
      </dsp:txBody>
      <dsp:txXfrm>
        <a:off x="4288794" y="1047"/>
        <a:ext cx="3479899" cy="2087939"/>
      </dsp:txXfrm>
    </dsp:sp>
    <dsp:sp modelId="{0E8B178E-734B-4BBB-8DAD-5FA3AC0E1DBC}">
      <dsp:nvSpPr>
        <dsp:cNvPr id="0" name=""/>
        <dsp:cNvSpPr/>
      </dsp:nvSpPr>
      <dsp:spPr>
        <a:xfrm>
          <a:off x="460905" y="2436976"/>
          <a:ext cx="3479899" cy="2087939"/>
        </a:xfrm>
        <a:prstGeom prst="rect">
          <a:avLst/>
        </a:prstGeom>
        <a:solidFill>
          <a:schemeClr val="accent4">
            <a:hueOff val="-2976513"/>
            <a:satOff val="17933"/>
            <a:lumOff val="1437"/>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t>User friendliness</a:t>
          </a:r>
          <a:endParaRPr lang="el-GR" sz="5100" kern="1200" dirty="0"/>
        </a:p>
      </dsp:txBody>
      <dsp:txXfrm>
        <a:off x="460905" y="2436976"/>
        <a:ext cx="3479899" cy="2087939"/>
      </dsp:txXfrm>
    </dsp:sp>
    <dsp:sp modelId="{FFEA732C-C2C4-4C8C-8823-4B901AF9BA30}">
      <dsp:nvSpPr>
        <dsp:cNvPr id="0" name=""/>
        <dsp:cNvSpPr/>
      </dsp:nvSpPr>
      <dsp:spPr>
        <a:xfrm>
          <a:off x="4288794" y="2436976"/>
          <a:ext cx="3479899" cy="2087939"/>
        </a:xfrm>
        <a:prstGeom prst="rect">
          <a:avLst/>
        </a:prstGeom>
        <a:solidFill>
          <a:schemeClr val="accent4">
            <a:hueOff val="-4464770"/>
            <a:satOff val="26899"/>
            <a:lumOff val="2156"/>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t>Pedagogy</a:t>
          </a:r>
          <a:endParaRPr lang="el-GR" sz="5100" kern="1200" dirty="0"/>
        </a:p>
      </dsp:txBody>
      <dsp:txXfrm>
        <a:off x="4288794" y="2436976"/>
        <a:ext cx="3479899" cy="208793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7C34F0-39B7-4397-BCED-974CF9AF10DF}">
      <dsp:nvSpPr>
        <dsp:cNvPr id="0" name=""/>
        <dsp:cNvSpPr/>
      </dsp:nvSpPr>
      <dsp:spPr>
        <a:xfrm>
          <a:off x="460905" y="1047"/>
          <a:ext cx="3479899" cy="2087939"/>
        </a:xfrm>
        <a:prstGeom prst="rect">
          <a:avLst/>
        </a:prstGeom>
        <a:solidFill>
          <a:schemeClr val="accent4">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t>Access</a:t>
          </a:r>
          <a:endParaRPr lang="el-GR" sz="5100" kern="1200" dirty="0"/>
        </a:p>
      </dsp:txBody>
      <dsp:txXfrm>
        <a:off x="460905" y="1047"/>
        <a:ext cx="3479899" cy="2087939"/>
      </dsp:txXfrm>
    </dsp:sp>
    <dsp:sp modelId="{11057847-D42F-487F-ABB8-F381E99B1043}">
      <dsp:nvSpPr>
        <dsp:cNvPr id="0" name=""/>
        <dsp:cNvSpPr/>
      </dsp:nvSpPr>
      <dsp:spPr>
        <a:xfrm>
          <a:off x="4288794" y="1047"/>
          <a:ext cx="3479899" cy="2087939"/>
        </a:xfrm>
        <a:prstGeom prst="rect">
          <a:avLst/>
        </a:prstGeom>
        <a:solidFill>
          <a:schemeClr val="accent4">
            <a:hueOff val="-1488257"/>
            <a:satOff val="8966"/>
            <a:lumOff val="719"/>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t>Learners’ profile</a:t>
          </a:r>
          <a:endParaRPr lang="el-GR" sz="5100" kern="1200" dirty="0"/>
        </a:p>
      </dsp:txBody>
      <dsp:txXfrm>
        <a:off x="4288794" y="1047"/>
        <a:ext cx="3479899" cy="2087939"/>
      </dsp:txXfrm>
    </dsp:sp>
    <dsp:sp modelId="{0E8B178E-734B-4BBB-8DAD-5FA3AC0E1DBC}">
      <dsp:nvSpPr>
        <dsp:cNvPr id="0" name=""/>
        <dsp:cNvSpPr/>
      </dsp:nvSpPr>
      <dsp:spPr>
        <a:xfrm>
          <a:off x="460905" y="2436976"/>
          <a:ext cx="3479899" cy="2087939"/>
        </a:xfrm>
        <a:prstGeom prst="rect">
          <a:avLst/>
        </a:prstGeom>
        <a:solidFill>
          <a:schemeClr val="accent4">
            <a:hueOff val="-2976513"/>
            <a:satOff val="17933"/>
            <a:lumOff val="1437"/>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t>User friendliness</a:t>
          </a:r>
          <a:endParaRPr lang="el-GR" sz="5100" kern="1200" dirty="0"/>
        </a:p>
      </dsp:txBody>
      <dsp:txXfrm>
        <a:off x="460905" y="2436976"/>
        <a:ext cx="3479899" cy="2087939"/>
      </dsp:txXfrm>
    </dsp:sp>
    <dsp:sp modelId="{FFEA732C-C2C4-4C8C-8823-4B901AF9BA30}">
      <dsp:nvSpPr>
        <dsp:cNvPr id="0" name=""/>
        <dsp:cNvSpPr/>
      </dsp:nvSpPr>
      <dsp:spPr>
        <a:xfrm>
          <a:off x="4288794" y="2436976"/>
          <a:ext cx="3479899" cy="2087939"/>
        </a:xfrm>
        <a:prstGeom prst="rect">
          <a:avLst/>
        </a:prstGeom>
        <a:solidFill>
          <a:schemeClr val="accent4">
            <a:hueOff val="-4464770"/>
            <a:satOff val="26899"/>
            <a:lumOff val="2156"/>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t>Pedagogy</a:t>
          </a:r>
          <a:endParaRPr lang="el-GR" sz="5100" kern="1200" dirty="0"/>
        </a:p>
      </dsp:txBody>
      <dsp:txXfrm>
        <a:off x="4288794" y="2436976"/>
        <a:ext cx="3479899" cy="208793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7C34F0-39B7-4397-BCED-974CF9AF10DF}">
      <dsp:nvSpPr>
        <dsp:cNvPr id="0" name=""/>
        <dsp:cNvSpPr/>
      </dsp:nvSpPr>
      <dsp:spPr>
        <a:xfrm>
          <a:off x="460905" y="1047"/>
          <a:ext cx="3479899" cy="2087939"/>
        </a:xfrm>
        <a:prstGeom prst="rect">
          <a:avLst/>
        </a:prstGeom>
        <a:solidFill>
          <a:schemeClr val="accent4">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t>Access</a:t>
          </a:r>
          <a:endParaRPr lang="el-GR" sz="5100" kern="1200" dirty="0"/>
        </a:p>
      </dsp:txBody>
      <dsp:txXfrm>
        <a:off x="460905" y="1047"/>
        <a:ext cx="3479899" cy="2087939"/>
      </dsp:txXfrm>
    </dsp:sp>
    <dsp:sp modelId="{11057847-D42F-487F-ABB8-F381E99B1043}">
      <dsp:nvSpPr>
        <dsp:cNvPr id="0" name=""/>
        <dsp:cNvSpPr/>
      </dsp:nvSpPr>
      <dsp:spPr>
        <a:xfrm>
          <a:off x="4288794" y="1047"/>
          <a:ext cx="3479899" cy="2087939"/>
        </a:xfrm>
        <a:prstGeom prst="rect">
          <a:avLst/>
        </a:prstGeom>
        <a:solidFill>
          <a:schemeClr val="accent4">
            <a:hueOff val="-1488257"/>
            <a:satOff val="8966"/>
            <a:lumOff val="719"/>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t>Learners’ profile</a:t>
          </a:r>
          <a:endParaRPr lang="el-GR" sz="5100" kern="1200" dirty="0"/>
        </a:p>
      </dsp:txBody>
      <dsp:txXfrm>
        <a:off x="4288794" y="1047"/>
        <a:ext cx="3479899" cy="2087939"/>
      </dsp:txXfrm>
    </dsp:sp>
    <dsp:sp modelId="{0E8B178E-734B-4BBB-8DAD-5FA3AC0E1DBC}">
      <dsp:nvSpPr>
        <dsp:cNvPr id="0" name=""/>
        <dsp:cNvSpPr/>
      </dsp:nvSpPr>
      <dsp:spPr>
        <a:xfrm>
          <a:off x="460905" y="2436976"/>
          <a:ext cx="3479899" cy="2087939"/>
        </a:xfrm>
        <a:prstGeom prst="rect">
          <a:avLst/>
        </a:prstGeom>
        <a:solidFill>
          <a:schemeClr val="accent4">
            <a:hueOff val="-2976513"/>
            <a:satOff val="17933"/>
            <a:lumOff val="1437"/>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t>User friendliness</a:t>
          </a:r>
          <a:endParaRPr lang="el-GR" sz="5100" kern="1200" dirty="0"/>
        </a:p>
      </dsp:txBody>
      <dsp:txXfrm>
        <a:off x="460905" y="2436976"/>
        <a:ext cx="3479899" cy="2087939"/>
      </dsp:txXfrm>
    </dsp:sp>
    <dsp:sp modelId="{FFEA732C-C2C4-4C8C-8823-4B901AF9BA30}">
      <dsp:nvSpPr>
        <dsp:cNvPr id="0" name=""/>
        <dsp:cNvSpPr/>
      </dsp:nvSpPr>
      <dsp:spPr>
        <a:xfrm>
          <a:off x="4288794" y="2436976"/>
          <a:ext cx="3479899" cy="2087939"/>
        </a:xfrm>
        <a:prstGeom prst="rect">
          <a:avLst/>
        </a:prstGeom>
        <a:solidFill>
          <a:schemeClr val="accent4">
            <a:hueOff val="-4464770"/>
            <a:satOff val="26899"/>
            <a:lumOff val="2156"/>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t>Pedagogy</a:t>
          </a:r>
          <a:endParaRPr lang="el-GR" sz="5100" kern="1200" dirty="0"/>
        </a:p>
      </dsp:txBody>
      <dsp:txXfrm>
        <a:off x="4288794" y="2436976"/>
        <a:ext cx="3479899" cy="208793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7C34F0-39B7-4397-BCED-974CF9AF10DF}">
      <dsp:nvSpPr>
        <dsp:cNvPr id="0" name=""/>
        <dsp:cNvSpPr/>
      </dsp:nvSpPr>
      <dsp:spPr>
        <a:xfrm>
          <a:off x="460905" y="1047"/>
          <a:ext cx="3479899" cy="2087939"/>
        </a:xfrm>
        <a:prstGeom prst="rect">
          <a:avLst/>
        </a:prstGeom>
        <a:solidFill>
          <a:schemeClr val="accent4">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t>Access</a:t>
          </a:r>
          <a:endParaRPr lang="el-GR" sz="5100" kern="1200" dirty="0"/>
        </a:p>
      </dsp:txBody>
      <dsp:txXfrm>
        <a:off x="460905" y="1047"/>
        <a:ext cx="3479899" cy="2087939"/>
      </dsp:txXfrm>
    </dsp:sp>
    <dsp:sp modelId="{11057847-D42F-487F-ABB8-F381E99B1043}">
      <dsp:nvSpPr>
        <dsp:cNvPr id="0" name=""/>
        <dsp:cNvSpPr/>
      </dsp:nvSpPr>
      <dsp:spPr>
        <a:xfrm>
          <a:off x="4288794" y="1047"/>
          <a:ext cx="3479899" cy="2087939"/>
        </a:xfrm>
        <a:prstGeom prst="rect">
          <a:avLst/>
        </a:prstGeom>
        <a:solidFill>
          <a:schemeClr val="accent4">
            <a:hueOff val="-1488257"/>
            <a:satOff val="8966"/>
            <a:lumOff val="719"/>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t>Learners’ profile</a:t>
          </a:r>
          <a:endParaRPr lang="el-GR" sz="5100" kern="1200" dirty="0"/>
        </a:p>
      </dsp:txBody>
      <dsp:txXfrm>
        <a:off x="4288794" y="1047"/>
        <a:ext cx="3479899" cy="2087939"/>
      </dsp:txXfrm>
    </dsp:sp>
    <dsp:sp modelId="{0E8B178E-734B-4BBB-8DAD-5FA3AC0E1DBC}">
      <dsp:nvSpPr>
        <dsp:cNvPr id="0" name=""/>
        <dsp:cNvSpPr/>
      </dsp:nvSpPr>
      <dsp:spPr>
        <a:xfrm>
          <a:off x="460905" y="2436976"/>
          <a:ext cx="3479899" cy="2087939"/>
        </a:xfrm>
        <a:prstGeom prst="rect">
          <a:avLst/>
        </a:prstGeom>
        <a:solidFill>
          <a:schemeClr val="accent4">
            <a:hueOff val="-2976513"/>
            <a:satOff val="17933"/>
            <a:lumOff val="1437"/>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t>User friendliness</a:t>
          </a:r>
          <a:endParaRPr lang="el-GR" sz="5100" kern="1200" dirty="0"/>
        </a:p>
      </dsp:txBody>
      <dsp:txXfrm>
        <a:off x="460905" y="2436976"/>
        <a:ext cx="3479899" cy="2087939"/>
      </dsp:txXfrm>
    </dsp:sp>
    <dsp:sp modelId="{FFEA732C-C2C4-4C8C-8823-4B901AF9BA30}">
      <dsp:nvSpPr>
        <dsp:cNvPr id="0" name=""/>
        <dsp:cNvSpPr/>
      </dsp:nvSpPr>
      <dsp:spPr>
        <a:xfrm>
          <a:off x="4288794" y="2436976"/>
          <a:ext cx="3479899" cy="2087939"/>
        </a:xfrm>
        <a:prstGeom prst="rect">
          <a:avLst/>
        </a:prstGeom>
        <a:solidFill>
          <a:schemeClr val="accent4">
            <a:hueOff val="-4464770"/>
            <a:satOff val="26899"/>
            <a:lumOff val="2156"/>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t>Pedagogy</a:t>
          </a:r>
          <a:endParaRPr lang="el-GR" sz="5100" kern="1200" dirty="0"/>
        </a:p>
      </dsp:txBody>
      <dsp:txXfrm>
        <a:off x="4288794" y="2436976"/>
        <a:ext cx="3479899" cy="2087939"/>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11DBAB-8CB5-4FA0-8469-6B86861E7441}" type="datetimeFigureOut">
              <a:rPr lang="el-GR" smtClean="0"/>
              <a:pPr/>
              <a:t>20/8/2014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9F1A40-2521-458C-950C-04590F0B08D6}" type="slidenum">
              <a:rPr lang="el-GR" smtClean="0"/>
              <a:pPr/>
              <a:t>‹#›</a:t>
            </a:fld>
            <a:endParaRPr lang="el-GR"/>
          </a:p>
        </p:txBody>
      </p:sp>
    </p:spTree>
    <p:extLst>
      <p:ext uri="{BB962C8B-B14F-4D97-AF65-F5344CB8AC3E}">
        <p14:creationId xmlns="" xmlns:p14="http://schemas.microsoft.com/office/powerpoint/2010/main" val="4170179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600" dirty="0" smtClean="0"/>
              <a:t>Good</a:t>
            </a:r>
            <a:r>
              <a:rPr lang="en-US" sz="1600" baseline="0" dirty="0" smtClean="0"/>
              <a:t> afternoon! My name is Maria </a:t>
            </a:r>
            <a:r>
              <a:rPr lang="en-US" sz="1600" baseline="0" dirty="0" err="1" smtClean="0"/>
              <a:t>Soukalopoulou</a:t>
            </a:r>
            <a:r>
              <a:rPr lang="en-US" sz="1600" baseline="0" dirty="0" smtClean="0"/>
              <a:t> and I am going to present a collaborative work on the design of “</a:t>
            </a:r>
            <a:r>
              <a:rPr lang="el-GR" sz="1600" baseline="0" dirty="0" smtClean="0"/>
              <a:t>Τα 7 κλειδιά του δράκου</a:t>
            </a:r>
            <a:r>
              <a:rPr lang="en-US" sz="1600" baseline="0" dirty="0" smtClean="0"/>
              <a:t>” an e learning environment for the teaching of Albanian and Russian </a:t>
            </a:r>
            <a:r>
              <a:rPr lang="en-US" sz="1600" b="0" baseline="0" dirty="0" smtClean="0"/>
              <a:t>as heritage languages to students that study in </a:t>
            </a:r>
            <a:r>
              <a:rPr lang="en-US" sz="1600" baseline="0" dirty="0" smtClean="0"/>
              <a:t>Greek elementary and secondary schools. </a:t>
            </a:r>
            <a:endParaRPr lang="el-GR" sz="1600" dirty="0" smtClean="0"/>
          </a:p>
        </p:txBody>
      </p:sp>
      <p:sp>
        <p:nvSpPr>
          <p:cNvPr id="5734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20AD40C-1CA0-480F-85D8-667CF3C6522B}"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F9F1A40-2521-458C-950C-04590F0B08D6}"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600" b="0" kern="1200" dirty="0" smtClean="0">
                <a:solidFill>
                  <a:schemeClr val="tx1"/>
                </a:solidFill>
                <a:latin typeface="+mn-lt"/>
                <a:ea typeface="+mn-ea"/>
                <a:cs typeface="+mn-cs"/>
              </a:rPr>
              <a:t>Finally,</a:t>
            </a:r>
            <a:r>
              <a:rPr lang="en-US" sz="1600" b="0" kern="1200" baseline="0" dirty="0" smtClean="0">
                <a:solidFill>
                  <a:schemeClr val="tx1"/>
                </a:solidFill>
                <a:latin typeface="+mn-lt"/>
                <a:ea typeface="+mn-ea"/>
                <a:cs typeface="+mn-cs"/>
              </a:rPr>
              <a:t> we aimed at developing the 7 keys on a rigid pedagogical framework which I will discuss in detail in the following slide. Among our main concerns was the need to cater for different levels of language proficiency, to stimulate form-focused practice to motivate student-teacher interaction in an open access mode and to successfully provide personalized feedback to students.</a:t>
            </a:r>
            <a:endParaRPr lang="en-US" sz="1600" b="0" kern="1200" dirty="0" smtClean="0">
              <a:solidFill>
                <a:schemeClr val="tx1"/>
              </a:solidFill>
              <a:latin typeface="+mn-lt"/>
              <a:ea typeface="+mn-ea"/>
              <a:cs typeface="+mn-cs"/>
            </a:endParaRPr>
          </a:p>
        </p:txBody>
      </p:sp>
      <p:sp>
        <p:nvSpPr>
          <p:cNvPr id="4" name="3 - Θέση αριθμού διαφάνειας"/>
          <p:cNvSpPr>
            <a:spLocks noGrp="1"/>
          </p:cNvSpPr>
          <p:nvPr>
            <p:ph type="sldNum" sz="quarter" idx="10"/>
          </p:nvPr>
        </p:nvSpPr>
        <p:spPr/>
        <p:txBody>
          <a:bodyPr/>
          <a:lstStyle/>
          <a:p>
            <a:fld id="{1F9F1A40-2521-458C-950C-04590F0B08D6}"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600" b="0" dirty="0" smtClean="0"/>
              <a:t>So far I </a:t>
            </a:r>
            <a:r>
              <a:rPr lang="en-US" sz="1600" b="0" baseline="0" dirty="0" smtClean="0"/>
              <a:t>presented the challenges we met during the design of the 7Keys. In the remainder of my presentation I will present the design choices we made in order to respond at the best possible way to the above mentioned challenges. The theoretical framework the 7 keys was based on was </a:t>
            </a:r>
            <a:r>
              <a:rPr lang="en-US" sz="1600" b="0" dirty="0" smtClean="0"/>
              <a:t>the Development of Academic Expertise</a:t>
            </a:r>
            <a:r>
              <a:rPr lang="en-US" sz="1600" b="0" baseline="0" dirty="0" smtClean="0"/>
              <a:t> proposed by Cummins, which I will elaborate on in a minute. I will also provide examples on the environments’ pedagogical and design aspects with respect to the user structure, texts, activities and features of the 7 keys student application, the inbuilt messaging system and finally the client-server structure</a:t>
            </a:r>
            <a:endParaRPr lang="el-GR" sz="1600" b="0" dirty="0"/>
          </a:p>
        </p:txBody>
      </p:sp>
      <p:sp>
        <p:nvSpPr>
          <p:cNvPr id="4" name="3 - Θέση αριθμού διαφάνειας"/>
          <p:cNvSpPr>
            <a:spLocks noGrp="1"/>
          </p:cNvSpPr>
          <p:nvPr>
            <p:ph type="sldNum" sz="quarter" idx="10"/>
          </p:nvPr>
        </p:nvSpPr>
        <p:spPr/>
        <p:txBody>
          <a:bodyPr/>
          <a:lstStyle/>
          <a:p>
            <a:fld id="{1F9F1A40-2521-458C-950C-04590F0B08D6}"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This slide depicts</a:t>
            </a:r>
            <a:r>
              <a:rPr lang="en-GB" sz="1600" kern="1200" baseline="0" dirty="0" smtClean="0">
                <a:solidFill>
                  <a:schemeClr val="tx1"/>
                </a:solidFill>
                <a:latin typeface="+mn-lt"/>
                <a:ea typeface="+mn-ea"/>
                <a:cs typeface="+mn-cs"/>
              </a:rPr>
              <a:t> the basic layout of Cummins’ theory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Activities that focus on language are designed to cultivate an awareness and critical analysis of language forms and uses. Activities of this sort help students understand the similarities/differences between Greek and Albanian/Russian. Activities that focus on meaning are geared to making input comprehensible and to developing critical literacy. Activities that focus on use are designed so as to allow students to use language in creative ways. </a:t>
            </a:r>
            <a:endParaRPr lang="el-GR" sz="1600" kern="1200" dirty="0" smtClean="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1F9F1A40-2521-458C-950C-04590F0B08D6}"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600" kern="1200" dirty="0" smtClean="0">
                <a:solidFill>
                  <a:schemeClr val="tx1"/>
                </a:solidFill>
                <a:latin typeface="+mn-lt"/>
                <a:ea typeface="+mn-ea"/>
                <a:cs typeface="+mn-cs"/>
              </a:rPr>
              <a:t>This slide shows the 7 keys environment user structure.</a:t>
            </a:r>
            <a:r>
              <a:rPr lang="en-US" sz="1600" kern="1200" baseline="0" dirty="0" smtClean="0">
                <a:solidFill>
                  <a:schemeClr val="tx1"/>
                </a:solidFill>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b="0" kern="1200" dirty="0" smtClean="0">
                <a:solidFill>
                  <a:schemeClr val="tx1"/>
                </a:solidFill>
                <a:latin typeface="+mn-lt"/>
                <a:ea typeface="+mn-ea"/>
                <a:cs typeface="+mn-cs"/>
              </a:rPr>
              <a:t>The </a:t>
            </a:r>
            <a:r>
              <a:rPr lang="en-US" sz="1600" b="0" kern="1200" baseline="0" dirty="0" smtClean="0">
                <a:solidFill>
                  <a:schemeClr val="tx1"/>
                </a:solidFill>
                <a:latin typeface="+mn-lt"/>
                <a:ea typeface="+mn-ea"/>
                <a:cs typeface="+mn-cs"/>
              </a:rPr>
              <a:t>user structure environment was designed to follow the class/school structure: More specifically, u</a:t>
            </a:r>
            <a:r>
              <a:rPr lang="en-US" sz="1600" b="0" kern="1200" dirty="0" smtClean="0">
                <a:solidFill>
                  <a:schemeClr val="tx1"/>
                </a:solidFill>
                <a:latin typeface="+mn-lt"/>
                <a:ea typeface="+mn-ea"/>
                <a:cs typeface="+mn-cs"/>
              </a:rPr>
              <a:t>sers of the 7Keys are divided into three distinct tiers: student, teacher, and administrator,</a:t>
            </a:r>
            <a:r>
              <a:rPr lang="en-US" sz="1600" b="0" kern="1200" baseline="0" dirty="0" smtClean="0">
                <a:solidFill>
                  <a:schemeClr val="tx1"/>
                </a:solidFill>
                <a:latin typeface="+mn-lt"/>
                <a:ea typeface="+mn-ea"/>
                <a:cs typeface="+mn-cs"/>
              </a:rPr>
              <a:t> each of them working on a</a:t>
            </a:r>
            <a:r>
              <a:rPr lang="en-US" sz="1600" b="0" kern="1200" dirty="0" smtClean="0">
                <a:solidFill>
                  <a:schemeClr val="tx1"/>
                </a:solidFill>
                <a:latin typeface="+mn-lt"/>
                <a:ea typeface="+mn-ea"/>
                <a:cs typeface="+mn-cs"/>
              </a:rPr>
              <a:t> separate application.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b="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b="0" kern="1200" dirty="0" smtClean="0">
                <a:solidFill>
                  <a:schemeClr val="tx1"/>
                </a:solidFill>
                <a:latin typeface="+mn-lt"/>
                <a:ea typeface="+mn-ea"/>
                <a:cs typeface="+mn-cs"/>
              </a:rPr>
              <a:t>Some</a:t>
            </a:r>
            <a:r>
              <a:rPr lang="en-US" sz="1600" b="0" kern="1200" baseline="0" dirty="0" smtClean="0">
                <a:solidFill>
                  <a:schemeClr val="tx1"/>
                </a:solidFill>
                <a:latin typeface="+mn-lt"/>
                <a:ea typeface="+mn-ea"/>
                <a:cs typeface="+mn-cs"/>
              </a:rPr>
              <a:t> of the advantages of this pyramid-like structure are the following: CLICK</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b="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b="0" kern="1200" baseline="0" dirty="0" smtClean="0">
                <a:solidFill>
                  <a:schemeClr val="tx1"/>
                </a:solidFill>
                <a:latin typeface="+mn-lt"/>
                <a:ea typeface="+mn-ea"/>
                <a:cs typeface="+mn-cs"/>
              </a:rPr>
              <a:t>Let us now look briefly at the roles of the administrator and the teachers in the 7 keys environment. CLICK Working on a different application, which I will not present today due to time considerations/limitations, the administrator…….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b="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b="0" kern="1200" baseline="0" dirty="0" smtClean="0">
                <a:solidFill>
                  <a:schemeClr val="tx1"/>
                </a:solidFill>
                <a:latin typeface="+mn-lt"/>
                <a:ea typeface="+mn-ea"/>
                <a:cs typeface="+mn-cs"/>
              </a:rPr>
              <a:t>Teachers CLICK also work in a different application where they can create…..</a:t>
            </a:r>
            <a:endParaRPr lang="el-GR" sz="1600" b="0" kern="1200" dirty="0" smtClean="0">
              <a:solidFill>
                <a:schemeClr val="tx1"/>
              </a:solidFill>
              <a:latin typeface="+mn-lt"/>
              <a:ea typeface="+mn-ea"/>
              <a:cs typeface="+mn-cs"/>
            </a:endParaRPr>
          </a:p>
        </p:txBody>
      </p:sp>
      <p:sp>
        <p:nvSpPr>
          <p:cNvPr id="4" name="3 - Θέση αριθμού διαφάνειας"/>
          <p:cNvSpPr>
            <a:spLocks noGrp="1"/>
          </p:cNvSpPr>
          <p:nvPr>
            <p:ph type="sldNum" sz="quarter" idx="10"/>
          </p:nvPr>
        </p:nvSpPr>
        <p:spPr/>
        <p:txBody>
          <a:bodyPr/>
          <a:lstStyle/>
          <a:p>
            <a:pPr>
              <a:defRPr/>
            </a:pPr>
            <a:fld id="{2C0ADEED-6F41-4F42-A613-1E6F6ACC9FEE}"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0" baseline="0" dirty="0" smtClean="0"/>
              <a:t>This is the login page of the student’s application. The student </a:t>
            </a:r>
            <a:r>
              <a:rPr lang="en-US" sz="1600" b="0" baseline="0" dirty="0" smtClean="0"/>
              <a:t>insert the </a:t>
            </a:r>
            <a:r>
              <a:rPr lang="en-US" sz="1600" b="0" baseline="0" dirty="0" smtClean="0"/>
              <a:t>username and the password given by the teacher/instructor and is directed into his/her own personalized working space. </a:t>
            </a:r>
            <a:endParaRPr lang="en-US" sz="1600" b="0" dirty="0"/>
          </a:p>
        </p:txBody>
      </p:sp>
      <p:sp>
        <p:nvSpPr>
          <p:cNvPr id="4" name="Slide Number Placeholder 3"/>
          <p:cNvSpPr>
            <a:spLocks noGrp="1"/>
          </p:cNvSpPr>
          <p:nvPr>
            <p:ph type="sldNum" sz="quarter" idx="10"/>
          </p:nvPr>
        </p:nvSpPr>
        <p:spPr/>
        <p:txBody>
          <a:bodyPr/>
          <a:lstStyle/>
          <a:p>
            <a:pPr>
              <a:defRPr/>
            </a:pPr>
            <a:fld id="{2C0ADEED-6F41-4F42-A613-1E6F6ACC9FEE}"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600" b="0" kern="1200" dirty="0" smtClean="0">
                <a:solidFill>
                  <a:schemeClr val="tx1"/>
                </a:solidFill>
                <a:latin typeface="+mn-lt"/>
                <a:ea typeface="+mn-ea"/>
                <a:cs typeface="+mn-cs"/>
              </a:rPr>
              <a:t>Since</a:t>
            </a:r>
            <a:r>
              <a:rPr lang="en-US" sz="1600" b="0" kern="1200" baseline="0" dirty="0" smtClean="0">
                <a:solidFill>
                  <a:schemeClr val="tx1"/>
                </a:solidFill>
                <a:latin typeface="+mn-lt"/>
                <a:ea typeface="+mn-ea"/>
                <a:cs typeface="+mn-cs"/>
              </a:rPr>
              <a:t> </a:t>
            </a:r>
            <a:r>
              <a:rPr lang="en-US" sz="1600" b="0" kern="1200" dirty="0" smtClean="0">
                <a:solidFill>
                  <a:schemeClr val="tx1"/>
                </a:solidFill>
                <a:latin typeface="+mn-lt"/>
                <a:ea typeface="+mn-ea"/>
                <a:cs typeface="+mn-cs"/>
              </a:rPr>
              <a:t>The 7Keys is</a:t>
            </a:r>
            <a:r>
              <a:rPr lang="en-US" sz="1600" b="0" kern="1200" baseline="0" dirty="0" smtClean="0">
                <a:solidFill>
                  <a:schemeClr val="tx1"/>
                </a:solidFill>
                <a:latin typeface="+mn-lt"/>
                <a:ea typeface="+mn-ea"/>
                <a:cs typeface="+mn-cs"/>
              </a:rPr>
              <a:t> </a:t>
            </a:r>
            <a:r>
              <a:rPr lang="en-US" sz="1600" b="0" kern="1200" dirty="0" smtClean="0">
                <a:solidFill>
                  <a:schemeClr val="tx1"/>
                </a:solidFill>
                <a:latin typeface="+mn-lt"/>
                <a:ea typeface="+mn-ea"/>
                <a:cs typeface="+mn-cs"/>
              </a:rPr>
              <a:t> addressed to young learners</a:t>
            </a:r>
            <a:r>
              <a:rPr lang="en-US" sz="1600" b="0" kern="1200" baseline="0" dirty="0" smtClean="0">
                <a:solidFill>
                  <a:schemeClr val="tx1"/>
                </a:solidFill>
                <a:latin typeface="+mn-lt"/>
                <a:ea typeface="+mn-ea"/>
                <a:cs typeface="+mn-cs"/>
              </a:rPr>
              <a:t> we decided to </a:t>
            </a:r>
            <a:r>
              <a:rPr lang="en-US" sz="1600" b="0" kern="1200" dirty="0" smtClean="0">
                <a:solidFill>
                  <a:schemeClr val="tx1"/>
                </a:solidFill>
                <a:latin typeface="+mn-lt"/>
                <a:ea typeface="+mn-ea"/>
                <a:cs typeface="+mn-cs"/>
              </a:rPr>
              <a:t>set it up as a game-like environment set on the basis of a fantasy storyline: The Dragon has captured the Wizard of an</a:t>
            </a:r>
            <a:r>
              <a:rPr lang="en-US" sz="1600" b="0" kern="1200" baseline="0" dirty="0" smtClean="0">
                <a:solidFill>
                  <a:schemeClr val="tx1"/>
                </a:solidFill>
                <a:latin typeface="+mn-lt"/>
                <a:ea typeface="+mn-ea"/>
                <a:cs typeface="+mn-cs"/>
              </a:rPr>
              <a:t> imaginary village</a:t>
            </a:r>
            <a:r>
              <a:rPr lang="en-US" sz="1600" b="0" kern="1200" dirty="0" smtClean="0">
                <a:solidFill>
                  <a:schemeClr val="tx1"/>
                </a:solidFill>
                <a:latin typeface="+mn-lt"/>
                <a:ea typeface="+mn-ea"/>
                <a:cs typeface="+mn-cs"/>
              </a:rPr>
              <a:t>, and the students can only help free him if they </a:t>
            </a:r>
            <a:r>
              <a:rPr lang="en-US" sz="1600" b="0" kern="1200" dirty="0" smtClean="0">
                <a:solidFill>
                  <a:schemeClr val="tx1"/>
                </a:solidFill>
                <a:latin typeface="+mn-lt"/>
                <a:ea typeface="+mn-ea"/>
                <a:cs typeface="+mn-cs"/>
              </a:rPr>
              <a:t>collect enough </a:t>
            </a:r>
            <a:r>
              <a:rPr lang="en-US" sz="1600" b="0" kern="1200" dirty="0" smtClean="0">
                <a:solidFill>
                  <a:schemeClr val="tx1"/>
                </a:solidFill>
                <a:latin typeface="+mn-lt"/>
                <a:ea typeface="+mn-ea"/>
                <a:cs typeface="+mn-cs"/>
              </a:rPr>
              <a:t>points that would allow them to gain the</a:t>
            </a:r>
            <a:r>
              <a:rPr lang="en-US" sz="1600" b="0" kern="1200" baseline="0" dirty="0" smtClean="0">
                <a:solidFill>
                  <a:schemeClr val="tx1"/>
                </a:solidFill>
                <a:latin typeface="+mn-lt"/>
                <a:ea typeface="+mn-ea"/>
                <a:cs typeface="+mn-cs"/>
              </a:rPr>
              <a:t> 7 Keys of wisdom. This can be accomplished only if they complete certain </a:t>
            </a:r>
            <a:r>
              <a:rPr lang="en-US" sz="1600" b="0" kern="1200" dirty="0" smtClean="0">
                <a:solidFill>
                  <a:schemeClr val="tx1"/>
                </a:solidFill>
                <a:latin typeface="+mn-lt"/>
                <a:ea typeface="+mn-ea"/>
                <a:cs typeface="+mn-cs"/>
              </a:rPr>
              <a:t>activities. </a:t>
            </a:r>
            <a:r>
              <a:rPr lang="en-GB" sz="1600" b="0" kern="1200" dirty="0" smtClean="0">
                <a:solidFill>
                  <a:schemeClr val="tx1"/>
                </a:solidFill>
                <a:latin typeface="+mn-lt"/>
                <a:ea typeface="+mn-ea"/>
                <a:cs typeface="+mn-cs"/>
              </a:rPr>
              <a:t>The graphics are designed to match and enhance the</a:t>
            </a:r>
            <a:r>
              <a:rPr lang="en-GB" sz="1600" b="0" kern="1200" baseline="0" dirty="0" smtClean="0">
                <a:solidFill>
                  <a:schemeClr val="tx1"/>
                </a:solidFill>
                <a:latin typeface="+mn-lt"/>
                <a:ea typeface="+mn-ea"/>
                <a:cs typeface="+mn-cs"/>
              </a:rPr>
              <a:t> user’s introduction to the imaginary world</a:t>
            </a:r>
            <a:r>
              <a:rPr lang="en-GB" sz="1600" b="0" kern="1200" dirty="0" smtClean="0">
                <a:solidFill>
                  <a:schemeClr val="tx1"/>
                </a:solidFill>
                <a:latin typeface="+mn-lt"/>
                <a:ea typeface="+mn-ea"/>
                <a:cs typeface="+mn-cs"/>
              </a:rPr>
              <a:t> and are supplemented by music, sound effects</a:t>
            </a:r>
            <a:r>
              <a:rPr lang="en-GB" sz="1600" b="0" kern="1200" baseline="0" dirty="0" smtClean="0">
                <a:solidFill>
                  <a:schemeClr val="tx1"/>
                </a:solidFill>
                <a:latin typeface="+mn-lt"/>
                <a:ea typeface="+mn-ea"/>
                <a:cs typeface="+mn-cs"/>
              </a:rPr>
              <a:t> and</a:t>
            </a:r>
            <a:r>
              <a:rPr lang="en-GB" sz="1600" b="0" kern="1200" dirty="0" smtClean="0">
                <a:solidFill>
                  <a:schemeClr val="tx1"/>
                </a:solidFill>
                <a:latin typeface="+mn-lt"/>
                <a:ea typeface="+mn-ea"/>
                <a:cs typeface="+mn-cs"/>
              </a:rPr>
              <a:t> two animated videos.</a:t>
            </a:r>
            <a:endParaRPr lang="en-US" sz="1600" b="0" dirty="0" smtClean="0"/>
          </a:p>
        </p:txBody>
      </p:sp>
      <p:sp>
        <p:nvSpPr>
          <p:cNvPr id="4" name="3 - Θέση αριθμού διαφάνειας"/>
          <p:cNvSpPr>
            <a:spLocks noGrp="1"/>
          </p:cNvSpPr>
          <p:nvPr>
            <p:ph type="sldNum" sz="quarter" idx="10"/>
          </p:nvPr>
        </p:nvSpPr>
        <p:spPr/>
        <p:txBody>
          <a:bodyPr/>
          <a:lstStyle/>
          <a:p>
            <a:pPr>
              <a:defRPr/>
            </a:pPr>
            <a:fld id="{2C0ADEED-6F41-4F42-A613-1E6F6ACC9FEE}"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800"/>
              </a:spcBef>
            </a:pPr>
            <a:r>
              <a:rPr lang="en-US" dirty="0" smtClean="0"/>
              <a:t>Students’ application </a:t>
            </a:r>
            <a:r>
              <a:rPr lang="en-US" baseline="0" dirty="0" smtClean="0"/>
              <a:t>consists of three distinct units which they can access by clicking on either the start button, the magazine button or the profile button. </a:t>
            </a:r>
            <a:endParaRPr lang="el-GR" dirty="0" smtClean="0"/>
          </a:p>
          <a:p>
            <a:endParaRPr lang="en-US" dirty="0"/>
          </a:p>
        </p:txBody>
      </p:sp>
      <p:sp>
        <p:nvSpPr>
          <p:cNvPr id="4" name="Slide Number Placeholder 3"/>
          <p:cNvSpPr>
            <a:spLocks noGrp="1"/>
          </p:cNvSpPr>
          <p:nvPr>
            <p:ph type="sldNum" sz="quarter" idx="10"/>
          </p:nvPr>
        </p:nvSpPr>
        <p:spPr/>
        <p:txBody>
          <a:bodyPr/>
          <a:lstStyle/>
          <a:p>
            <a:pPr>
              <a:defRPr/>
            </a:pPr>
            <a:fld id="{2C0ADEED-6F41-4F42-A613-1E6F6ACC9FEE}"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In this opening page students can select the text they would like to work on.</a:t>
            </a:r>
          </a:p>
          <a:p>
            <a:endParaRPr lang="en-US" sz="1600" kern="1200" dirty="0" smtClean="0">
              <a:solidFill>
                <a:schemeClr val="tx1"/>
              </a:solidFill>
              <a:latin typeface="+mn-lt"/>
              <a:ea typeface="+mn-ea"/>
              <a:cs typeface="+mn-cs"/>
            </a:endParaRPr>
          </a:p>
          <a:p>
            <a:r>
              <a:rPr lang="en-US" sz="1600" kern="1200" dirty="0" smtClean="0">
                <a:solidFill>
                  <a:schemeClr val="tx1"/>
                </a:solidFill>
                <a:latin typeface="+mn-lt"/>
                <a:ea typeface="+mn-ea"/>
                <a:cs typeface="+mn-cs"/>
              </a:rPr>
              <a:t>In-game assistance is provided by two cartoon-like characters: the Dragon, who provides navigation details and the Wizard’s young Apprentice, who provides assistance in the language tasks</a:t>
            </a:r>
            <a:r>
              <a:rPr lang="en-US" sz="1600" kern="1200" baseline="0" dirty="0" smtClean="0">
                <a:solidFill>
                  <a:schemeClr val="tx1"/>
                </a:solidFill>
                <a:latin typeface="+mn-lt"/>
                <a:ea typeface="+mn-ea"/>
                <a:cs typeface="+mn-cs"/>
              </a:rPr>
              <a:t> </a:t>
            </a:r>
            <a:r>
              <a:rPr lang="en-GB" sz="1600" kern="1200" dirty="0" smtClean="0">
                <a:solidFill>
                  <a:schemeClr val="tx1"/>
                </a:solidFill>
                <a:latin typeface="+mn-lt"/>
                <a:ea typeface="+mn-ea"/>
                <a:cs typeface="+mn-cs"/>
              </a:rPr>
              <a:t>pointing to specific chapters of the accompanying grammar theory document.</a:t>
            </a:r>
            <a:endParaRPr lang="en-US" sz="16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pPr>
              <a:defRPr/>
            </a:pPr>
            <a:fld id="{2C0ADEED-6F41-4F42-A613-1E6F6ACC9FEE}"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600" dirty="0" smtClean="0"/>
              <a:t>As you can see the activities of each text have three different</a:t>
            </a:r>
            <a:r>
              <a:rPr lang="en-US" sz="1600" baseline="0" dirty="0" smtClean="0"/>
              <a:t> foci: Focus on language, focus on meaning and focus on use. Each type of focus is divided in three different levels of language proficiency. CLICK </a:t>
            </a:r>
            <a:r>
              <a:rPr lang="en-US" sz="1600" b="0" baseline="0" dirty="0" smtClean="0"/>
              <a:t>This structure is assumed to be better suited to the students’ differentiated proficiency levels.  What’s more we tried to cater for the learners’ individual language needs via various methods such as scaffolding an example of which I will present you in the following slide.</a:t>
            </a:r>
            <a:endParaRPr lang="el-GR" sz="1600" b="0" dirty="0"/>
          </a:p>
        </p:txBody>
      </p:sp>
      <p:sp>
        <p:nvSpPr>
          <p:cNvPr id="4" name="3 - Θέση αριθμού διαφάνειας"/>
          <p:cNvSpPr>
            <a:spLocks noGrp="1"/>
          </p:cNvSpPr>
          <p:nvPr>
            <p:ph type="sldNum" sz="quarter" idx="10"/>
          </p:nvPr>
        </p:nvSpPr>
        <p:spPr/>
        <p:txBody>
          <a:bodyPr/>
          <a:lstStyle/>
          <a:p>
            <a:pPr>
              <a:defRPr/>
            </a:pPr>
            <a:fld id="{2C0ADEED-6F41-4F42-A613-1E6F6ACC9FEE}"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600" b="0" baseline="0" dirty="0" smtClean="0"/>
              <a:t>As shown in the outline, my </a:t>
            </a:r>
            <a:r>
              <a:rPr lang="en-US" sz="1600" b="0" baseline="0" dirty="0" smtClean="0"/>
              <a:t>talk will </a:t>
            </a:r>
            <a:r>
              <a:rPr lang="en-US" sz="1600" b="0" baseline="0" dirty="0" smtClean="0"/>
              <a:t>commence with the presentation of  the context this e learning environment was developed.</a:t>
            </a:r>
          </a:p>
          <a:p>
            <a:endParaRPr lang="en-US" sz="1600" b="0" baseline="0" dirty="0" smtClean="0"/>
          </a:p>
          <a:p>
            <a:r>
              <a:rPr lang="en-US" sz="1600" b="0" baseline="0" dirty="0" smtClean="0"/>
              <a:t>In doing so, I will also try to address the challenges we met and the design requirements we took into consideration during the conceptualization stage of the project development. Some key decisions had to be made in terms of Access possibilities, the Age of our target learners groups, the User-friendliness of the end product for both the teachers and the learners and finally its pedagogical background. </a:t>
            </a:r>
          </a:p>
          <a:p>
            <a:endParaRPr lang="en-US" sz="1600" b="0" baseline="0" dirty="0" smtClean="0"/>
          </a:p>
          <a:p>
            <a:r>
              <a:rPr lang="en-US" sz="1600" b="0" baseline="0" dirty="0" smtClean="0"/>
              <a:t>The second part of the presentation is devoted to the decisions and the design choices we made as a team in response to the aforementioned challenges.  Due to time limits I will show you screenshots of the 7 keys but whoever is interested can always </a:t>
            </a:r>
            <a:r>
              <a:rPr lang="en-US" sz="1600" b="0" baseline="0" dirty="0" smtClean="0"/>
              <a:t>contact </a:t>
            </a:r>
            <a:r>
              <a:rPr lang="en-US" sz="1600" b="0" baseline="0" dirty="0" smtClean="0"/>
              <a:t>me after the talk in order to have a look at the online environment. </a:t>
            </a:r>
            <a:endParaRPr lang="el-GR" sz="1600" b="0" dirty="0"/>
          </a:p>
        </p:txBody>
      </p:sp>
      <p:sp>
        <p:nvSpPr>
          <p:cNvPr id="4" name="3 - Θέση αριθμού διαφάνειας"/>
          <p:cNvSpPr>
            <a:spLocks noGrp="1"/>
          </p:cNvSpPr>
          <p:nvPr>
            <p:ph type="sldNum" sz="quarter" idx="10"/>
          </p:nvPr>
        </p:nvSpPr>
        <p:spPr/>
        <p:txBody>
          <a:bodyPr/>
          <a:lstStyle/>
          <a:p>
            <a:fld id="{1F9F1A40-2521-458C-950C-04590F0B08D6}" type="slidenum">
              <a:rPr lang="el-GR" smtClean="0"/>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This is an example</a:t>
            </a:r>
            <a:r>
              <a:rPr lang="en-US" sz="1600" baseline="0" dirty="0" smtClean="0"/>
              <a:t> of text comprehension and its accompanying scaffolding features. </a:t>
            </a:r>
            <a:r>
              <a:rPr lang="en-US" sz="1600" dirty="0" smtClean="0"/>
              <a:t>In their effort to comprehend</a:t>
            </a:r>
            <a:r>
              <a:rPr lang="en-US" sz="1600" baseline="0" dirty="0" smtClean="0"/>
              <a:t> the text students’ can make use of different types of scaffolding according to their language needs and learning styles: </a:t>
            </a:r>
            <a:r>
              <a:rPr lang="en-US" sz="1600" kern="1200" dirty="0" smtClean="0">
                <a:solidFill>
                  <a:schemeClr val="tx1"/>
                </a:solidFill>
                <a:latin typeface="+mn-lt"/>
                <a:ea typeface="+mn-ea"/>
                <a:cs typeface="+mn-cs"/>
              </a:rPr>
              <a:t>Students read the text, read the Greek translation, choose to consult the glossary or listen to a native speaker read the text out loud, with an option of highlighting the text in sync with the narration or hide it entirely. The student may also have the narration move to a specific point in the text by clicking on it. </a:t>
            </a:r>
            <a:endParaRPr lang="el-GR" sz="1600" kern="1200" dirty="0" smtClean="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pPr>
              <a:defRPr/>
            </a:pPr>
            <a:fld id="{2C0ADEED-6F41-4F42-A613-1E6F6ACC9FEE}"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600" dirty="0" smtClean="0"/>
              <a:t>To cater for learners’ different language</a:t>
            </a:r>
            <a:r>
              <a:rPr lang="en-US" sz="1600" baseline="0" dirty="0" smtClean="0"/>
              <a:t> needs a range of 10 different activity types was employed..The types of activities one can find in the 7 keys environment are: CLICK  </a:t>
            </a:r>
            <a:r>
              <a:rPr lang="en-US" sz="1600" kern="1200" dirty="0" smtClean="0">
                <a:solidFill>
                  <a:schemeClr val="tx1"/>
                </a:solidFill>
                <a:latin typeface="+mn-lt"/>
                <a:ea typeface="+mn-ea"/>
                <a:cs typeface="+mn-cs"/>
              </a:rPr>
              <a:t>All activities are automatically graded except for essays. </a:t>
            </a:r>
            <a:r>
              <a:rPr lang="en-GB" sz="1600" kern="1200" dirty="0" smtClean="0">
                <a:solidFill>
                  <a:schemeClr val="tx1"/>
                </a:solidFill>
                <a:latin typeface="+mn-lt"/>
                <a:ea typeface="+mn-ea"/>
                <a:cs typeface="+mn-cs"/>
              </a:rPr>
              <a:t>Essay grading requires the teacher, and upon submission, a notification is sent to the teacher's account, flagging the essay as ungraded. </a:t>
            </a:r>
            <a:endParaRPr lang="el-GR" sz="1600" dirty="0"/>
          </a:p>
        </p:txBody>
      </p:sp>
      <p:sp>
        <p:nvSpPr>
          <p:cNvPr id="4" name="3 - Θέση αριθμού διαφάνειας"/>
          <p:cNvSpPr>
            <a:spLocks noGrp="1"/>
          </p:cNvSpPr>
          <p:nvPr>
            <p:ph type="sldNum" sz="quarter" idx="10"/>
          </p:nvPr>
        </p:nvSpPr>
        <p:spPr/>
        <p:txBody>
          <a:bodyPr/>
          <a:lstStyle/>
          <a:p>
            <a:fld id="{1F9F1A40-2521-458C-950C-04590F0B08D6}" type="slidenum">
              <a:rPr lang="el-GR" smtClean="0"/>
              <a:pPr/>
              <a:t>21</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600" kern="1200" dirty="0" smtClean="0">
                <a:solidFill>
                  <a:schemeClr val="tx1"/>
                </a:solidFill>
                <a:latin typeface="+mn-lt"/>
                <a:ea typeface="+mn-ea"/>
                <a:cs typeface="+mn-cs"/>
              </a:rPr>
              <a:t>In</a:t>
            </a:r>
            <a:r>
              <a:rPr lang="en-US" sz="1600" kern="1200" baseline="0" dirty="0" smtClean="0">
                <a:solidFill>
                  <a:schemeClr val="tx1"/>
                </a:solidFill>
                <a:latin typeface="+mn-lt"/>
                <a:ea typeface="+mn-ea"/>
                <a:cs typeface="+mn-cs"/>
              </a:rPr>
              <a:t> the slide you can see a fill in the table  activity. In this particular exercise learners have to fill </a:t>
            </a:r>
            <a:r>
              <a:rPr lang="en-US" sz="1600" kern="1200" baseline="0" dirty="0" err="1" smtClean="0">
                <a:solidFill>
                  <a:schemeClr val="tx1"/>
                </a:solidFill>
                <a:latin typeface="+mn-lt"/>
                <a:ea typeface="+mn-ea"/>
                <a:cs typeface="+mn-cs"/>
              </a:rPr>
              <a:t>Shasha’s</a:t>
            </a:r>
            <a:r>
              <a:rPr lang="en-US" sz="1600" kern="1200" baseline="0" dirty="0" smtClean="0">
                <a:solidFill>
                  <a:schemeClr val="tx1"/>
                </a:solidFill>
                <a:latin typeface="+mn-lt"/>
                <a:ea typeface="+mn-ea"/>
                <a:cs typeface="+mn-cs"/>
              </a:rPr>
              <a:t> </a:t>
            </a:r>
            <a:r>
              <a:rPr lang="en-US" sz="1600" kern="1200" baseline="0" dirty="0" err="1" smtClean="0">
                <a:solidFill>
                  <a:schemeClr val="tx1"/>
                </a:solidFill>
                <a:latin typeface="+mn-lt"/>
                <a:ea typeface="+mn-ea"/>
                <a:cs typeface="+mn-cs"/>
              </a:rPr>
              <a:t>Karamelkin</a:t>
            </a:r>
            <a:r>
              <a:rPr lang="en-US" sz="1600" kern="1200" baseline="0" dirty="0" smtClean="0">
                <a:solidFill>
                  <a:schemeClr val="tx1"/>
                </a:solidFill>
                <a:latin typeface="+mn-lt"/>
                <a:ea typeface="+mn-ea"/>
                <a:cs typeface="+mn-cs"/>
              </a:rPr>
              <a:t> nutrition </a:t>
            </a:r>
            <a:r>
              <a:rPr lang="en-US" sz="1600" kern="1200" baseline="0" dirty="0" err="1" smtClean="0">
                <a:solidFill>
                  <a:schemeClr val="tx1"/>
                </a:solidFill>
                <a:latin typeface="+mn-lt"/>
                <a:ea typeface="+mn-ea"/>
                <a:cs typeface="+mn-cs"/>
              </a:rPr>
              <a:t>programme</a:t>
            </a:r>
            <a:r>
              <a:rPr lang="en-US" sz="1600" kern="1200" baseline="0" dirty="0" smtClean="0">
                <a:solidFill>
                  <a:schemeClr val="tx1"/>
                </a:solidFill>
                <a:latin typeface="+mn-lt"/>
                <a:ea typeface="+mn-ea"/>
                <a:cs typeface="+mn-cs"/>
              </a:rPr>
              <a:t>. </a:t>
            </a:r>
            <a:r>
              <a:rPr lang="en-US" sz="1600" kern="1200" dirty="0" smtClean="0">
                <a:solidFill>
                  <a:schemeClr val="tx1"/>
                </a:solidFill>
                <a:latin typeface="+mn-lt"/>
                <a:ea typeface="+mn-ea"/>
                <a:cs typeface="+mn-cs"/>
              </a:rPr>
              <a:t>The activities</a:t>
            </a:r>
            <a:r>
              <a:rPr lang="en-US" sz="1600" kern="1200" baseline="0" dirty="0" smtClean="0">
                <a:solidFill>
                  <a:schemeClr val="tx1"/>
                </a:solidFill>
                <a:latin typeface="+mn-lt"/>
                <a:ea typeface="+mn-ea"/>
                <a:cs typeface="+mn-cs"/>
              </a:rPr>
              <a:t> </a:t>
            </a:r>
            <a:r>
              <a:rPr lang="en-US" sz="1600" kern="1200" dirty="0" smtClean="0">
                <a:solidFill>
                  <a:schemeClr val="tx1"/>
                </a:solidFill>
                <a:latin typeface="+mn-lt"/>
                <a:ea typeface="+mn-ea"/>
                <a:cs typeface="+mn-cs"/>
              </a:rPr>
              <a:t>are laid out dynamically, with an option to view the exercise on either half or full screen. Full screen provides a more comfortable view, while half screen view enables the student to see the text, translation or glossary in the other half. </a:t>
            </a:r>
            <a:r>
              <a:rPr lang="en-US" sz="1600" kern="1200" baseline="0" dirty="0" smtClean="0">
                <a:solidFill>
                  <a:schemeClr val="tx1"/>
                </a:solidFill>
                <a:latin typeface="+mn-lt"/>
                <a:ea typeface="+mn-ea"/>
                <a:cs typeface="+mn-cs"/>
              </a:rPr>
              <a:t> </a:t>
            </a:r>
          </a:p>
          <a:p>
            <a:endParaRPr lang="en-US" sz="1600" kern="1200" baseline="0" dirty="0" smtClean="0">
              <a:solidFill>
                <a:schemeClr val="tx1"/>
              </a:solidFill>
              <a:latin typeface="+mn-lt"/>
              <a:ea typeface="+mn-ea"/>
              <a:cs typeface="+mn-cs"/>
            </a:endParaRPr>
          </a:p>
          <a:p>
            <a:r>
              <a:rPr lang="en-US" sz="1600" kern="1200" baseline="0" dirty="0" smtClean="0">
                <a:solidFill>
                  <a:schemeClr val="tx1"/>
                </a:solidFill>
                <a:latin typeface="+mn-lt"/>
                <a:ea typeface="+mn-ea"/>
                <a:cs typeface="+mn-cs"/>
              </a:rPr>
              <a:t>As mentioned above all exercises are graded automatically. </a:t>
            </a:r>
            <a:endParaRPr lang="en-US" sz="1200" kern="1200" dirty="0" smtClean="0">
              <a:solidFill>
                <a:schemeClr val="tx1"/>
              </a:solidFill>
              <a:latin typeface="+mn-lt"/>
              <a:ea typeface="+mn-ea"/>
              <a:cs typeface="+mn-cs"/>
            </a:endParaRPr>
          </a:p>
        </p:txBody>
      </p:sp>
      <p:sp>
        <p:nvSpPr>
          <p:cNvPr id="4" name="3 - Θέση αριθμού διαφάνειας"/>
          <p:cNvSpPr>
            <a:spLocks noGrp="1"/>
          </p:cNvSpPr>
          <p:nvPr>
            <p:ph type="sldNum" sz="quarter" idx="10"/>
          </p:nvPr>
        </p:nvSpPr>
        <p:spPr/>
        <p:txBody>
          <a:bodyPr/>
          <a:lstStyle/>
          <a:p>
            <a:fld id="{1F9F1A40-2521-458C-950C-04590F0B08D6}" type="slidenum">
              <a:rPr lang="el-GR" smtClean="0"/>
              <a:pPr/>
              <a:t>22</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600" b="0" dirty="0" smtClean="0"/>
              <a:t>Concerning the navigation features, as</a:t>
            </a:r>
            <a:r>
              <a:rPr lang="en-US" sz="1600" b="0" baseline="0" dirty="0" smtClean="0"/>
              <a:t> I</a:t>
            </a:r>
            <a:r>
              <a:rPr lang="en-US" sz="1600" b="0" dirty="0" smtClean="0"/>
              <a:t> mentioned already that</a:t>
            </a:r>
            <a:r>
              <a:rPr lang="en-US" sz="1600" b="0" baseline="0" dirty="0" smtClean="0"/>
              <a:t> the Dragon character provides help to the students with navigating through the environment. </a:t>
            </a:r>
            <a:endParaRPr lang="en-US" sz="1600" b="0" baseline="0" dirty="0" smtClean="0"/>
          </a:p>
          <a:p>
            <a:endParaRPr lang="en-US" sz="1600" b="0" baseline="0" dirty="0" smtClean="0"/>
          </a:p>
          <a:p>
            <a:endParaRPr lang="en-US" sz="1600" b="0" baseline="0" dirty="0" smtClean="0"/>
          </a:p>
          <a:p>
            <a:r>
              <a:rPr lang="en-US" sz="1600" b="0" baseline="0" dirty="0" smtClean="0"/>
              <a:t>However, smooth navigation through the environment is also ensured via various extra features like: All buttons used are intuitive while a headline on top of the page notes the chapter, the focus and the exercise students are working on so that they always know their “position” in the environment. Finally a click on the central button gives them easy access to the main menu</a:t>
            </a:r>
            <a:r>
              <a:rPr lang="en-US" sz="1600" baseline="0" dirty="0" smtClean="0"/>
              <a:t>.</a:t>
            </a:r>
            <a:endParaRPr lang="el-GR" sz="1600" dirty="0"/>
          </a:p>
        </p:txBody>
      </p:sp>
      <p:sp>
        <p:nvSpPr>
          <p:cNvPr id="4" name="3 - Θέση αριθμού διαφάνειας"/>
          <p:cNvSpPr>
            <a:spLocks noGrp="1"/>
          </p:cNvSpPr>
          <p:nvPr>
            <p:ph type="sldNum" sz="quarter" idx="10"/>
          </p:nvPr>
        </p:nvSpPr>
        <p:spPr/>
        <p:txBody>
          <a:bodyPr/>
          <a:lstStyle/>
          <a:p>
            <a:fld id="{1F9F1A40-2521-458C-950C-04590F0B08D6}" type="slidenum">
              <a:rPr lang="el-GR" smtClean="0"/>
              <a:pPr/>
              <a:t>23</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600" kern="1200" dirty="0" smtClean="0">
                <a:solidFill>
                  <a:schemeClr val="tx1"/>
                </a:solidFill>
                <a:latin typeface="+mn-lt"/>
                <a:ea typeface="+mn-ea"/>
                <a:cs typeface="+mn-cs"/>
              </a:rPr>
              <a:t>Completing the game-like feeling and providing extra motivation, the students can earn badges for specific achievements (e.g., scoring perfect in a multiple choice quiz) and can track their own performance on different</a:t>
            </a:r>
            <a:r>
              <a:rPr lang="en-US" sz="1600" kern="1200" baseline="0" dirty="0" smtClean="0">
                <a:solidFill>
                  <a:schemeClr val="tx1"/>
                </a:solidFill>
                <a:latin typeface="+mn-lt"/>
                <a:ea typeface="+mn-ea"/>
                <a:cs typeface="+mn-cs"/>
              </a:rPr>
              <a:t> language foci </a:t>
            </a:r>
            <a:r>
              <a:rPr lang="en-US" sz="1600" kern="1200" dirty="0" smtClean="0">
                <a:solidFill>
                  <a:schemeClr val="tx1"/>
                </a:solidFill>
                <a:latin typeface="+mn-lt"/>
                <a:ea typeface="+mn-ea"/>
                <a:cs typeface="+mn-cs"/>
              </a:rPr>
              <a:t>through their profile.</a:t>
            </a:r>
            <a:endParaRPr lang="el-GR" sz="1600" dirty="0"/>
          </a:p>
        </p:txBody>
      </p:sp>
      <p:sp>
        <p:nvSpPr>
          <p:cNvPr id="4" name="3 - Θέση αριθμού διαφάνειας"/>
          <p:cNvSpPr>
            <a:spLocks noGrp="1"/>
          </p:cNvSpPr>
          <p:nvPr>
            <p:ph type="sldNum" sz="quarter" idx="10"/>
          </p:nvPr>
        </p:nvSpPr>
        <p:spPr/>
        <p:txBody>
          <a:bodyPr/>
          <a:lstStyle/>
          <a:p>
            <a:fld id="{1F9F1A40-2521-458C-950C-04590F0B08D6}" type="slidenum">
              <a:rPr lang="el-GR" smtClean="0"/>
              <a:pPr/>
              <a:t>24</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600" b="0" dirty="0" smtClean="0"/>
              <a:t>Well-known</a:t>
            </a:r>
            <a:r>
              <a:rPr lang="en-US" sz="1600" b="0" baseline="0" dirty="0" smtClean="0"/>
              <a:t> by now</a:t>
            </a:r>
            <a:endParaRPr lang="en-US" sz="1600" b="0" dirty="0" smtClean="0"/>
          </a:p>
          <a:p>
            <a:endParaRPr lang="en-US" sz="1600" b="0" dirty="0" smtClean="0"/>
          </a:p>
          <a:p>
            <a:r>
              <a:rPr lang="en-US" sz="1600" b="0" dirty="0" smtClean="0"/>
              <a:t>An </a:t>
            </a:r>
            <a:r>
              <a:rPr lang="en-US" sz="1600" b="0" dirty="0" smtClean="0"/>
              <a:t>in-built </a:t>
            </a:r>
            <a:r>
              <a:rPr lang="en-US" sz="1600" b="0" baseline="0" dirty="0" smtClean="0"/>
              <a:t>communication system facilitates student-teacher interaction and offers an easy and effective way to personalized feedback. The same mailing system can be used by teachers to send instructions to all students as well as by the administrator in order to post class announcements. </a:t>
            </a:r>
            <a:endParaRPr lang="el-GR" sz="1600" b="0" dirty="0"/>
          </a:p>
        </p:txBody>
      </p:sp>
      <p:sp>
        <p:nvSpPr>
          <p:cNvPr id="4" name="3 - Θέση αριθμού διαφάνειας"/>
          <p:cNvSpPr>
            <a:spLocks noGrp="1"/>
          </p:cNvSpPr>
          <p:nvPr>
            <p:ph type="sldNum" sz="quarter" idx="10"/>
          </p:nvPr>
        </p:nvSpPr>
        <p:spPr/>
        <p:txBody>
          <a:bodyPr/>
          <a:lstStyle/>
          <a:p>
            <a:fld id="{1F9F1A40-2521-458C-950C-04590F0B08D6}" type="slidenum">
              <a:rPr lang="el-GR" smtClean="0"/>
              <a:pPr/>
              <a:t>25</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The 7Keys e-learning environment consists of five distinct units: the student, teacher, and administrator clients, each providing functionality appropriate to each user type; the database, in which all data is stored, including user data and educational data; and the server, which facilitates communication between the clients and the database.</a:t>
            </a:r>
          </a:p>
          <a:p>
            <a:r>
              <a:rPr lang="el-GR" sz="1600" kern="1200" dirty="0" err="1" smtClean="0">
                <a:solidFill>
                  <a:schemeClr val="tx1"/>
                </a:solidFill>
                <a:latin typeface="+mn-lt"/>
                <a:ea typeface="+mn-ea"/>
                <a:cs typeface="+mn-cs"/>
              </a:rPr>
              <a:t>All</a:t>
            </a:r>
            <a:r>
              <a:rPr lang="el-GR" sz="1600" kern="1200" dirty="0" smtClean="0">
                <a:solidFill>
                  <a:schemeClr val="tx1"/>
                </a:solidFill>
                <a:latin typeface="+mn-lt"/>
                <a:ea typeface="+mn-ea"/>
                <a:cs typeface="+mn-cs"/>
              </a:rPr>
              <a:t> </a:t>
            </a:r>
            <a:r>
              <a:rPr lang="el-GR" sz="1600" kern="1200" dirty="0" err="1" smtClean="0">
                <a:solidFill>
                  <a:schemeClr val="tx1"/>
                </a:solidFill>
                <a:latin typeface="+mn-lt"/>
                <a:ea typeface="+mn-ea"/>
                <a:cs typeface="+mn-cs"/>
              </a:rPr>
              <a:t>data</a:t>
            </a:r>
            <a:r>
              <a:rPr lang="el-GR" sz="1600" kern="1200" dirty="0" smtClean="0">
                <a:solidFill>
                  <a:schemeClr val="tx1"/>
                </a:solidFill>
                <a:latin typeface="+mn-lt"/>
                <a:ea typeface="+mn-ea"/>
                <a:cs typeface="+mn-cs"/>
              </a:rPr>
              <a:t>, </a:t>
            </a:r>
            <a:r>
              <a:rPr lang="el-GR" sz="1600" kern="1200" dirty="0" err="1" smtClean="0">
                <a:solidFill>
                  <a:schemeClr val="tx1"/>
                </a:solidFill>
                <a:latin typeface="+mn-lt"/>
                <a:ea typeface="+mn-ea"/>
                <a:cs typeface="+mn-cs"/>
              </a:rPr>
              <a:t>including</a:t>
            </a:r>
            <a:r>
              <a:rPr lang="el-GR" sz="1600" kern="1200" dirty="0" smtClean="0">
                <a:solidFill>
                  <a:schemeClr val="tx1"/>
                </a:solidFill>
                <a:latin typeface="+mn-lt"/>
                <a:ea typeface="+mn-ea"/>
                <a:cs typeface="+mn-cs"/>
              </a:rPr>
              <a:t> </a:t>
            </a:r>
            <a:r>
              <a:rPr lang="el-GR" sz="1600" kern="1200" dirty="0" err="1" smtClean="0">
                <a:solidFill>
                  <a:schemeClr val="tx1"/>
                </a:solidFill>
                <a:latin typeface="+mn-lt"/>
                <a:ea typeface="+mn-ea"/>
                <a:cs typeface="+mn-cs"/>
              </a:rPr>
              <a:t>user</a:t>
            </a:r>
            <a:r>
              <a:rPr lang="el-GR" sz="1600" kern="1200" dirty="0" smtClean="0">
                <a:solidFill>
                  <a:schemeClr val="tx1"/>
                </a:solidFill>
                <a:latin typeface="+mn-lt"/>
                <a:ea typeface="+mn-ea"/>
                <a:cs typeface="+mn-cs"/>
              </a:rPr>
              <a:t> </a:t>
            </a:r>
            <a:r>
              <a:rPr lang="el-GR" sz="1600" kern="1200" dirty="0" err="1" smtClean="0">
                <a:solidFill>
                  <a:schemeClr val="tx1"/>
                </a:solidFill>
                <a:latin typeface="+mn-lt"/>
                <a:ea typeface="+mn-ea"/>
                <a:cs typeface="+mn-cs"/>
              </a:rPr>
              <a:t>information</a:t>
            </a:r>
            <a:r>
              <a:rPr lang="el-GR" sz="1600" kern="1200" dirty="0" smtClean="0">
                <a:solidFill>
                  <a:schemeClr val="tx1"/>
                </a:solidFill>
                <a:latin typeface="+mn-lt"/>
                <a:ea typeface="+mn-ea"/>
                <a:cs typeface="+mn-cs"/>
              </a:rPr>
              <a:t>, </a:t>
            </a:r>
            <a:r>
              <a:rPr lang="el-GR" sz="1600" kern="1200" dirty="0" err="1" smtClean="0">
                <a:solidFill>
                  <a:schemeClr val="tx1"/>
                </a:solidFill>
                <a:latin typeface="+mn-lt"/>
                <a:ea typeface="+mn-ea"/>
                <a:cs typeface="+mn-cs"/>
              </a:rPr>
              <a:t>learning</a:t>
            </a:r>
            <a:r>
              <a:rPr lang="el-GR" sz="1600" kern="1200" dirty="0" smtClean="0">
                <a:solidFill>
                  <a:schemeClr val="tx1"/>
                </a:solidFill>
                <a:latin typeface="+mn-lt"/>
                <a:ea typeface="+mn-ea"/>
                <a:cs typeface="+mn-cs"/>
              </a:rPr>
              <a:t> </a:t>
            </a:r>
            <a:r>
              <a:rPr lang="el-GR" sz="1600" kern="1200" dirty="0" err="1" smtClean="0">
                <a:solidFill>
                  <a:schemeClr val="tx1"/>
                </a:solidFill>
                <a:latin typeface="+mn-lt"/>
                <a:ea typeface="+mn-ea"/>
                <a:cs typeface="+mn-cs"/>
              </a:rPr>
              <a:t>material</a:t>
            </a:r>
            <a:r>
              <a:rPr lang="el-GR" sz="1600" kern="1200" dirty="0" smtClean="0">
                <a:solidFill>
                  <a:schemeClr val="tx1"/>
                </a:solidFill>
                <a:latin typeface="+mn-lt"/>
                <a:ea typeface="+mn-ea"/>
                <a:cs typeface="+mn-cs"/>
              </a:rPr>
              <a:t> </a:t>
            </a:r>
            <a:r>
              <a:rPr lang="el-GR" sz="1600" kern="1200" dirty="0" err="1" smtClean="0">
                <a:solidFill>
                  <a:schemeClr val="tx1"/>
                </a:solidFill>
                <a:latin typeface="+mn-lt"/>
                <a:ea typeface="+mn-ea"/>
                <a:cs typeface="+mn-cs"/>
              </a:rPr>
              <a:t>and</a:t>
            </a:r>
            <a:r>
              <a:rPr lang="el-GR" sz="1600" kern="1200" dirty="0" smtClean="0">
                <a:solidFill>
                  <a:schemeClr val="tx1"/>
                </a:solidFill>
                <a:latin typeface="+mn-lt"/>
                <a:ea typeface="+mn-ea"/>
                <a:cs typeface="+mn-cs"/>
              </a:rPr>
              <a:t> </a:t>
            </a:r>
            <a:r>
              <a:rPr lang="el-GR" sz="1600" kern="1200" dirty="0" err="1" smtClean="0">
                <a:solidFill>
                  <a:schemeClr val="tx1"/>
                </a:solidFill>
                <a:latin typeface="+mn-lt"/>
                <a:ea typeface="+mn-ea"/>
                <a:cs typeface="+mn-cs"/>
              </a:rPr>
              <a:t>user</a:t>
            </a:r>
            <a:r>
              <a:rPr lang="el-GR" sz="1600" kern="1200" dirty="0" smtClean="0">
                <a:solidFill>
                  <a:schemeClr val="tx1"/>
                </a:solidFill>
                <a:latin typeface="+mn-lt"/>
                <a:ea typeface="+mn-ea"/>
                <a:cs typeface="+mn-cs"/>
              </a:rPr>
              <a:t> </a:t>
            </a:r>
            <a:r>
              <a:rPr lang="el-GR" sz="1600" kern="1200" dirty="0" err="1" smtClean="0">
                <a:solidFill>
                  <a:schemeClr val="tx1"/>
                </a:solidFill>
                <a:latin typeface="+mn-lt"/>
                <a:ea typeface="+mn-ea"/>
                <a:cs typeface="+mn-cs"/>
              </a:rPr>
              <a:t>answers</a:t>
            </a:r>
            <a:r>
              <a:rPr lang="el-GR" sz="1600" kern="1200" dirty="0" smtClean="0">
                <a:solidFill>
                  <a:schemeClr val="tx1"/>
                </a:solidFill>
                <a:latin typeface="+mn-lt"/>
                <a:ea typeface="+mn-ea"/>
                <a:cs typeface="+mn-cs"/>
              </a:rPr>
              <a:t> </a:t>
            </a:r>
            <a:r>
              <a:rPr lang="el-GR" sz="1600" kern="1200" dirty="0" err="1" smtClean="0">
                <a:solidFill>
                  <a:schemeClr val="tx1"/>
                </a:solidFill>
                <a:latin typeface="+mn-lt"/>
                <a:ea typeface="+mn-ea"/>
                <a:cs typeface="+mn-cs"/>
              </a:rPr>
              <a:t>to</a:t>
            </a:r>
            <a:r>
              <a:rPr lang="el-GR" sz="1600" kern="1200" dirty="0" smtClean="0">
                <a:solidFill>
                  <a:schemeClr val="tx1"/>
                </a:solidFill>
                <a:latin typeface="+mn-lt"/>
                <a:ea typeface="+mn-ea"/>
                <a:cs typeface="+mn-cs"/>
              </a:rPr>
              <a:t> </a:t>
            </a:r>
            <a:r>
              <a:rPr lang="en-US" sz="1600" kern="1200" dirty="0" smtClean="0">
                <a:solidFill>
                  <a:schemeClr val="tx1"/>
                </a:solidFill>
                <a:latin typeface="+mn-lt"/>
                <a:ea typeface="+mn-ea"/>
                <a:cs typeface="+mn-cs"/>
              </a:rPr>
              <a:t>activities</a:t>
            </a:r>
            <a:r>
              <a:rPr lang="el-GR" sz="1600" kern="1200" dirty="0" smtClean="0">
                <a:solidFill>
                  <a:schemeClr val="tx1"/>
                </a:solidFill>
                <a:latin typeface="+mn-lt"/>
                <a:ea typeface="+mn-ea"/>
                <a:cs typeface="+mn-cs"/>
              </a:rPr>
              <a:t>, </a:t>
            </a:r>
            <a:r>
              <a:rPr lang="el-GR" sz="1600" kern="1200" dirty="0" err="1" smtClean="0">
                <a:solidFill>
                  <a:schemeClr val="tx1"/>
                </a:solidFill>
                <a:latin typeface="+mn-lt"/>
                <a:ea typeface="+mn-ea"/>
                <a:cs typeface="+mn-cs"/>
              </a:rPr>
              <a:t>is</a:t>
            </a:r>
            <a:r>
              <a:rPr lang="el-GR" sz="1600" kern="1200" dirty="0" smtClean="0">
                <a:solidFill>
                  <a:schemeClr val="tx1"/>
                </a:solidFill>
                <a:latin typeface="+mn-lt"/>
                <a:ea typeface="+mn-ea"/>
                <a:cs typeface="+mn-cs"/>
              </a:rPr>
              <a:t> </a:t>
            </a:r>
            <a:r>
              <a:rPr lang="el-GR" sz="1600" kern="1200" dirty="0" err="1" smtClean="0">
                <a:solidFill>
                  <a:schemeClr val="tx1"/>
                </a:solidFill>
                <a:latin typeface="+mn-lt"/>
                <a:ea typeface="+mn-ea"/>
                <a:cs typeface="+mn-cs"/>
              </a:rPr>
              <a:t>stored</a:t>
            </a:r>
            <a:r>
              <a:rPr lang="el-GR" sz="1600" kern="1200" dirty="0" smtClean="0">
                <a:solidFill>
                  <a:schemeClr val="tx1"/>
                </a:solidFill>
                <a:latin typeface="+mn-lt"/>
                <a:ea typeface="+mn-ea"/>
                <a:cs typeface="+mn-cs"/>
              </a:rPr>
              <a:t> </a:t>
            </a:r>
            <a:r>
              <a:rPr lang="el-GR" sz="1600" kern="1200" dirty="0" err="1" smtClean="0">
                <a:solidFill>
                  <a:schemeClr val="tx1"/>
                </a:solidFill>
                <a:latin typeface="+mn-lt"/>
                <a:ea typeface="+mn-ea"/>
                <a:cs typeface="+mn-cs"/>
              </a:rPr>
              <a:t>in</a:t>
            </a:r>
            <a:r>
              <a:rPr lang="el-GR" sz="1600" kern="1200" dirty="0" smtClean="0">
                <a:solidFill>
                  <a:schemeClr val="tx1"/>
                </a:solidFill>
                <a:latin typeface="+mn-lt"/>
                <a:ea typeface="+mn-ea"/>
                <a:cs typeface="+mn-cs"/>
              </a:rPr>
              <a:t>, </a:t>
            </a:r>
            <a:r>
              <a:rPr lang="el-GR" sz="1600" kern="1200" dirty="0" err="1" smtClean="0">
                <a:solidFill>
                  <a:schemeClr val="tx1"/>
                </a:solidFill>
                <a:latin typeface="+mn-lt"/>
                <a:ea typeface="+mn-ea"/>
                <a:cs typeface="+mn-cs"/>
              </a:rPr>
              <a:t>and</a:t>
            </a:r>
            <a:r>
              <a:rPr lang="el-GR" sz="1600" kern="1200" dirty="0" smtClean="0">
                <a:solidFill>
                  <a:schemeClr val="tx1"/>
                </a:solidFill>
                <a:latin typeface="+mn-lt"/>
                <a:ea typeface="+mn-ea"/>
                <a:cs typeface="+mn-cs"/>
              </a:rPr>
              <a:t> </a:t>
            </a:r>
            <a:r>
              <a:rPr lang="el-GR" sz="1600" kern="1200" dirty="0" err="1" smtClean="0">
                <a:solidFill>
                  <a:schemeClr val="tx1"/>
                </a:solidFill>
                <a:latin typeface="+mn-lt"/>
                <a:ea typeface="+mn-ea"/>
                <a:cs typeface="+mn-cs"/>
              </a:rPr>
              <a:t>retrieved</a:t>
            </a:r>
            <a:r>
              <a:rPr lang="el-GR" sz="1600" kern="1200" dirty="0" smtClean="0">
                <a:solidFill>
                  <a:schemeClr val="tx1"/>
                </a:solidFill>
                <a:latin typeface="+mn-lt"/>
                <a:ea typeface="+mn-ea"/>
                <a:cs typeface="+mn-cs"/>
              </a:rPr>
              <a:t> </a:t>
            </a:r>
            <a:r>
              <a:rPr lang="el-GR" sz="1600" kern="1200" dirty="0" err="1" smtClean="0">
                <a:solidFill>
                  <a:schemeClr val="tx1"/>
                </a:solidFill>
                <a:latin typeface="+mn-lt"/>
                <a:ea typeface="+mn-ea"/>
                <a:cs typeface="+mn-cs"/>
              </a:rPr>
              <a:t>from</a:t>
            </a:r>
            <a:r>
              <a:rPr lang="el-GR" sz="1600" kern="1200" dirty="0" smtClean="0">
                <a:solidFill>
                  <a:schemeClr val="tx1"/>
                </a:solidFill>
                <a:latin typeface="+mn-lt"/>
                <a:ea typeface="+mn-ea"/>
                <a:cs typeface="+mn-cs"/>
              </a:rPr>
              <a:t>, </a:t>
            </a:r>
            <a:r>
              <a:rPr lang="el-GR" sz="1600" kern="1200" dirty="0" err="1" smtClean="0">
                <a:solidFill>
                  <a:schemeClr val="tx1"/>
                </a:solidFill>
                <a:latin typeface="+mn-lt"/>
                <a:ea typeface="+mn-ea"/>
                <a:cs typeface="+mn-cs"/>
              </a:rPr>
              <a:t>an</a:t>
            </a:r>
            <a:r>
              <a:rPr lang="el-GR" sz="1600" kern="1200" dirty="0" smtClean="0">
                <a:solidFill>
                  <a:schemeClr val="tx1"/>
                </a:solidFill>
                <a:latin typeface="+mn-lt"/>
                <a:ea typeface="+mn-ea"/>
                <a:cs typeface="+mn-cs"/>
              </a:rPr>
              <a:t> </a:t>
            </a:r>
            <a:r>
              <a:rPr lang="el-GR" sz="1600" kern="1200" dirty="0" err="1" smtClean="0">
                <a:solidFill>
                  <a:schemeClr val="tx1"/>
                </a:solidFill>
                <a:latin typeface="+mn-lt"/>
                <a:ea typeface="+mn-ea"/>
                <a:cs typeface="+mn-cs"/>
              </a:rPr>
              <a:t>online</a:t>
            </a:r>
            <a:r>
              <a:rPr lang="el-GR" sz="1600" kern="1200" dirty="0" smtClean="0">
                <a:solidFill>
                  <a:schemeClr val="tx1"/>
                </a:solidFill>
                <a:latin typeface="+mn-lt"/>
                <a:ea typeface="+mn-ea"/>
                <a:cs typeface="+mn-cs"/>
              </a:rPr>
              <a:t> </a:t>
            </a:r>
            <a:r>
              <a:rPr lang="el-GR" sz="1600" kern="1200" dirty="0" err="1" smtClean="0">
                <a:solidFill>
                  <a:schemeClr val="tx1"/>
                </a:solidFill>
                <a:latin typeface="+mn-lt"/>
                <a:ea typeface="+mn-ea"/>
                <a:cs typeface="+mn-cs"/>
              </a:rPr>
              <a:t>database</a:t>
            </a:r>
            <a:r>
              <a:rPr lang="el-GR" sz="1600" kern="1200" dirty="0" smtClean="0">
                <a:solidFill>
                  <a:schemeClr val="tx1"/>
                </a:solidFill>
                <a:latin typeface="+mn-lt"/>
                <a:ea typeface="+mn-ea"/>
                <a:cs typeface="+mn-cs"/>
              </a:rPr>
              <a:t>. </a:t>
            </a:r>
            <a:r>
              <a:rPr lang="en-US" sz="1600" kern="1200" dirty="0" smtClean="0">
                <a:solidFill>
                  <a:schemeClr val="tx1"/>
                </a:solidFill>
                <a:latin typeface="+mn-lt"/>
                <a:ea typeface="+mn-ea"/>
                <a:cs typeface="+mn-cs"/>
              </a:rPr>
              <a:t>An embedded updater automatically downloads the latest version of the application, ensuring all users are always up to date.</a:t>
            </a:r>
            <a:endParaRPr lang="el-GR" sz="1600" kern="1200" dirty="0" smtClean="0">
              <a:solidFill>
                <a:schemeClr val="tx1"/>
              </a:solidFill>
              <a:latin typeface="+mn-lt"/>
              <a:ea typeface="+mn-ea"/>
              <a:cs typeface="+mn-cs"/>
            </a:endParaRPr>
          </a:p>
          <a:p>
            <a:r>
              <a:rPr lang="en-US" sz="1600" kern="1200" dirty="0" smtClean="0">
                <a:solidFill>
                  <a:schemeClr val="tx1"/>
                </a:solidFill>
                <a:latin typeface="+mn-lt"/>
                <a:ea typeface="+mn-ea"/>
                <a:cs typeface="+mn-cs"/>
              </a:rPr>
              <a:t>The clients and server were developed using </a:t>
            </a:r>
            <a:r>
              <a:rPr lang="en-US" sz="1600" kern="1200" dirty="0" err="1" smtClean="0">
                <a:solidFill>
                  <a:schemeClr val="tx1"/>
                </a:solidFill>
                <a:latin typeface="+mn-lt"/>
                <a:ea typeface="+mn-ea"/>
                <a:cs typeface="+mn-cs"/>
              </a:rPr>
              <a:t>JavaFX</a:t>
            </a:r>
            <a:r>
              <a:rPr lang="en-US" sz="1600" kern="1200" dirty="0" smtClean="0">
                <a:solidFill>
                  <a:schemeClr val="tx1"/>
                </a:solidFill>
                <a:latin typeface="+mn-lt"/>
                <a:ea typeface="+mn-ea"/>
                <a:cs typeface="+mn-cs"/>
              </a:rPr>
              <a:t> 2, with the server being deployed using Glassfish, while the database was built with </a:t>
            </a:r>
            <a:r>
              <a:rPr lang="en-US" sz="1600" kern="1200" dirty="0" err="1" smtClean="0">
                <a:solidFill>
                  <a:schemeClr val="tx1"/>
                </a:solidFill>
                <a:latin typeface="+mn-lt"/>
                <a:ea typeface="+mn-ea"/>
                <a:cs typeface="+mn-cs"/>
              </a:rPr>
              <a:t>MySQL</a:t>
            </a:r>
            <a:r>
              <a:rPr lang="en-US" sz="1600" kern="1200" dirty="0" smtClean="0">
                <a:solidFill>
                  <a:schemeClr val="tx1"/>
                </a:solidFill>
                <a:latin typeface="+mn-lt"/>
                <a:ea typeface="+mn-ea"/>
                <a:cs typeface="+mn-cs"/>
              </a:rPr>
              <a:t>. </a:t>
            </a:r>
            <a:endParaRPr lang="el-GR" sz="1600" kern="1200" dirty="0" smtClean="0">
              <a:solidFill>
                <a:schemeClr val="tx1"/>
              </a:solidFill>
              <a:latin typeface="+mn-lt"/>
              <a:ea typeface="+mn-ea"/>
              <a:cs typeface="+mn-cs"/>
            </a:endParaRPr>
          </a:p>
          <a:p>
            <a:r>
              <a:rPr lang="en-US" sz="1600" kern="1200" dirty="0" smtClean="0">
                <a:solidFill>
                  <a:schemeClr val="tx1"/>
                </a:solidFill>
                <a:latin typeface="+mn-lt"/>
                <a:ea typeface="+mn-ea"/>
                <a:cs typeface="+mn-cs"/>
              </a:rPr>
              <a:t>New texts and activities can be added over time using the administrator application, which also provides an environment for user management. </a:t>
            </a:r>
            <a:endParaRPr lang="el-GR" sz="1600" dirty="0"/>
          </a:p>
        </p:txBody>
      </p:sp>
      <p:sp>
        <p:nvSpPr>
          <p:cNvPr id="4" name="3 - Θέση αριθμού διαφάνειας"/>
          <p:cNvSpPr>
            <a:spLocks noGrp="1"/>
          </p:cNvSpPr>
          <p:nvPr>
            <p:ph type="sldNum" sz="quarter" idx="10"/>
          </p:nvPr>
        </p:nvSpPr>
        <p:spPr/>
        <p:txBody>
          <a:bodyPr/>
          <a:lstStyle/>
          <a:p>
            <a:fld id="{1F9F1A40-2521-458C-950C-04590F0B08D6}" type="slidenum">
              <a:rPr lang="el-GR" smtClean="0"/>
              <a:pPr/>
              <a:t>26</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kern="1200" dirty="0" smtClean="0">
                <a:solidFill>
                  <a:schemeClr val="tx1"/>
                </a:solidFill>
                <a:effectLst/>
                <a:latin typeface="+mn-lt"/>
                <a:ea typeface="+mn-ea"/>
                <a:cs typeface="+mn-cs"/>
              </a:rPr>
              <a:t>The 7 Keys of the Dragon was awarded the </a:t>
            </a:r>
            <a:r>
              <a:rPr lang="en-US" sz="1600" b="0" i="1" kern="1200" dirty="0" smtClean="0">
                <a:solidFill>
                  <a:schemeClr val="tx1"/>
                </a:solidFill>
                <a:effectLst/>
                <a:latin typeface="+mn-lt"/>
                <a:ea typeface="+mn-ea"/>
                <a:cs typeface="+mn-cs"/>
              </a:rPr>
              <a:t>European Language Label 2013</a:t>
            </a:r>
            <a:r>
              <a:rPr lang="en-US" sz="1600" b="0" kern="1200" dirty="0" smtClean="0">
                <a:solidFill>
                  <a:schemeClr val="tx1"/>
                </a:solidFill>
                <a:effectLst/>
                <a:latin typeface="+mn-lt"/>
                <a:ea typeface="+mn-ea"/>
                <a:cs typeface="+mn-cs"/>
              </a:rPr>
              <a:t> excellence distinction </a:t>
            </a:r>
            <a:endParaRPr lang="en-US" sz="1600" b="0" dirty="0"/>
          </a:p>
        </p:txBody>
      </p:sp>
      <p:sp>
        <p:nvSpPr>
          <p:cNvPr id="4" name="Slide Number Placeholder 3"/>
          <p:cNvSpPr>
            <a:spLocks noGrp="1"/>
          </p:cNvSpPr>
          <p:nvPr>
            <p:ph type="sldNum" sz="quarter" idx="10"/>
          </p:nvPr>
        </p:nvSpPr>
        <p:spPr/>
        <p:txBody>
          <a:bodyPr/>
          <a:lstStyle/>
          <a:p>
            <a:fld id="{1F9F1A40-2521-458C-950C-04590F0B08D6}" type="slidenum">
              <a:rPr lang="el-GR" smtClean="0"/>
              <a:pPr/>
              <a:t>27</a:t>
            </a:fld>
            <a:endParaRPr lang="el-GR"/>
          </a:p>
        </p:txBody>
      </p:sp>
    </p:spTree>
    <p:extLst>
      <p:ext uri="{BB962C8B-B14F-4D97-AF65-F5344CB8AC3E}">
        <p14:creationId xmlns="" xmlns:p14="http://schemas.microsoft.com/office/powerpoint/2010/main" val="297958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600" dirty="0" smtClean="0"/>
              <a:t>The environment </a:t>
            </a:r>
            <a:r>
              <a:rPr lang="en-GB" sz="1600" baseline="0" dirty="0" smtClean="0"/>
              <a:t>I am going to present today was created within the  </a:t>
            </a:r>
            <a:r>
              <a:rPr lang="en-GB" sz="1600" dirty="0" smtClean="0"/>
              <a:t>Project</a:t>
            </a:r>
            <a:r>
              <a:rPr lang="en-GB" sz="1600" baseline="0" dirty="0" smtClean="0"/>
              <a:t> </a:t>
            </a:r>
            <a:r>
              <a:rPr lang="en-GB" sz="1600" dirty="0" smtClean="0"/>
              <a:t> </a:t>
            </a:r>
            <a:r>
              <a:rPr lang="en-GB" sz="1600" dirty="0" smtClean="0"/>
              <a:t>‘Education of immigrant and repatriate students’ and Action 5 funded by the National Strategic Reference Framework (NSRF) 2007-2014 and Greek national </a:t>
            </a:r>
            <a:r>
              <a:rPr lang="en-GB" sz="1600" b="0" dirty="0" smtClean="0"/>
              <a:t>resources.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600" b="0" kern="1200" dirty="0" smtClean="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0" dirty="0" smtClean="0"/>
              <a:t>The</a:t>
            </a:r>
            <a:r>
              <a:rPr lang="en-US" sz="1600" b="0" baseline="0" dirty="0" smtClean="0"/>
              <a:t> m</a:t>
            </a:r>
            <a:r>
              <a:rPr lang="en-GB" sz="1600" b="0" dirty="0" smtClean="0"/>
              <a:t>other </a:t>
            </a:r>
            <a:r>
              <a:rPr lang="en-GB" sz="1600" b="0" dirty="0" smtClean="0">
                <a:solidFill>
                  <a:srgbClr val="FF0000"/>
                </a:solidFill>
              </a:rPr>
              <a:t>tongue </a:t>
            </a:r>
            <a:r>
              <a:rPr lang="en-GB" sz="1600" b="0" u="none" dirty="0" smtClean="0">
                <a:solidFill>
                  <a:srgbClr val="FF0000"/>
                </a:solidFill>
              </a:rPr>
              <a:t>language</a:t>
            </a:r>
            <a:r>
              <a:rPr lang="en-GB" sz="1600" b="0" dirty="0" smtClean="0">
                <a:solidFill>
                  <a:srgbClr val="FF0000"/>
                </a:solidFill>
              </a:rPr>
              <a:t> </a:t>
            </a:r>
            <a:r>
              <a:rPr lang="en-GB" sz="1600" b="0" dirty="0" smtClean="0"/>
              <a:t>classes for Albanian and Russian were organized in several schools as part of a pilot program (2011-2013). For this purpose, a team of linguists, education and bilingualism specialists and Albanian/Russian-speaking writers-editors of educational materials, designed and constructed language learning materials in the form of textbooks and grammars and also produced a game-like e-learning environment, dubbed the </a:t>
            </a:r>
            <a:r>
              <a:rPr lang="en-GB" sz="1600" b="0" i="1" dirty="0" smtClean="0"/>
              <a:t>7 Keys of the Dragon </a:t>
            </a:r>
            <a:r>
              <a:rPr lang="en-GB" sz="1600" b="0" dirty="0" smtClean="0"/>
              <a:t>(henceforth 7Keys) to supplement the materials created for the language classes.</a:t>
            </a:r>
            <a:endParaRPr lang="el-GR" sz="16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2C0ADEED-6F41-4F42-A613-1E6F6ACC9FEE}"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b="0" dirty="0" smtClean="0"/>
              <a:t>The first design challenge we had to encounter has to do with Access CLICK</a:t>
            </a:r>
          </a:p>
          <a:p>
            <a:endParaRPr lang="el-GR" dirty="0"/>
          </a:p>
        </p:txBody>
      </p:sp>
      <p:sp>
        <p:nvSpPr>
          <p:cNvPr id="4" name="3 - Θέση αριθμού διαφάνειας"/>
          <p:cNvSpPr>
            <a:spLocks noGrp="1"/>
          </p:cNvSpPr>
          <p:nvPr>
            <p:ph type="sldNum" sz="quarter" idx="10"/>
          </p:nvPr>
        </p:nvSpPr>
        <p:spPr/>
        <p:txBody>
          <a:bodyPr/>
          <a:lstStyle/>
          <a:p>
            <a:fld id="{1F9F1A40-2521-458C-950C-04590F0B08D6}"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600" b="0" dirty="0" smtClean="0"/>
              <a:t>I should mention that the limited hours of language teaching provided by the school to the Program was the major motivating factor for us to enhance the learning experience</a:t>
            </a:r>
            <a:r>
              <a:rPr lang="en-US" sz="1600" b="0" baseline="0" dirty="0" smtClean="0"/>
              <a:t> by </a:t>
            </a:r>
            <a:r>
              <a:rPr lang="en-US" sz="1600" b="0" dirty="0" smtClean="0"/>
              <a:t>providing</a:t>
            </a:r>
            <a:r>
              <a:rPr lang="en-US" sz="1600" b="0" baseline="0" dirty="0" smtClean="0"/>
              <a:t> </a:t>
            </a:r>
            <a:r>
              <a:rPr lang="en-US" sz="1600" b="0" dirty="0" smtClean="0"/>
              <a:t>a supplementary language learning environment. This environment was</a:t>
            </a:r>
            <a:r>
              <a:rPr lang="en-US" sz="1600" b="0" baseline="0" dirty="0" smtClean="0"/>
              <a:t> aimed</a:t>
            </a:r>
            <a:r>
              <a:rPr lang="en-US" sz="1600" b="0" dirty="0" smtClean="0"/>
              <a:t> to put emphasis on form focused practice</a:t>
            </a:r>
            <a:r>
              <a:rPr lang="en-US" sz="1600" b="0" baseline="0" dirty="0" smtClean="0"/>
              <a:t> both for in-class use and especially for open access mode so that more …</a:t>
            </a:r>
            <a:endParaRPr lang="el-GR" sz="1600" b="0" dirty="0"/>
          </a:p>
        </p:txBody>
      </p:sp>
      <p:sp>
        <p:nvSpPr>
          <p:cNvPr id="4" name="3 - Θέση αριθμού διαφάνειας"/>
          <p:cNvSpPr>
            <a:spLocks noGrp="1"/>
          </p:cNvSpPr>
          <p:nvPr>
            <p:ph type="sldNum" sz="quarter" idx="10"/>
          </p:nvPr>
        </p:nvSpPr>
        <p:spPr/>
        <p:txBody>
          <a:bodyPr/>
          <a:lstStyle/>
          <a:p>
            <a:fld id="{1F9F1A40-2521-458C-950C-04590F0B08D6}"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F9F1A40-2521-458C-950C-04590F0B08D6}"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600" dirty="0" smtClean="0"/>
              <a:t>Our target group consisted of young students between 9-13 years old of primary and secondary education</a:t>
            </a:r>
            <a:r>
              <a:rPr lang="en-US" sz="1600" baseline="0" dirty="0" smtClean="0"/>
              <a:t>…. Common characteristics of the group like the unclear level of their digital literacy, the diverse language proficiency skills and the need for a controlled and motivating learning were challenges we had to take in mind. </a:t>
            </a:r>
            <a:endParaRPr lang="el-GR" sz="1600" dirty="0"/>
          </a:p>
        </p:txBody>
      </p:sp>
      <p:sp>
        <p:nvSpPr>
          <p:cNvPr id="4" name="3 - Θέση αριθμού διαφάνειας"/>
          <p:cNvSpPr>
            <a:spLocks noGrp="1"/>
          </p:cNvSpPr>
          <p:nvPr>
            <p:ph type="sldNum" sz="quarter" idx="10"/>
          </p:nvPr>
        </p:nvSpPr>
        <p:spPr/>
        <p:txBody>
          <a:bodyPr/>
          <a:lstStyle/>
          <a:p>
            <a:fld id="{1F9F1A40-2521-458C-950C-04590F0B08D6}"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F9F1A40-2521-458C-950C-04590F0B08D6}"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600" b="0" dirty="0" smtClean="0"/>
              <a:t>U</a:t>
            </a:r>
            <a:r>
              <a:rPr lang="en-US" sz="1600" b="0" baseline="0" dirty="0" smtClean="0"/>
              <a:t>ser-friendliness here is intended to refer to both the language instructors/teachers and the students. </a:t>
            </a:r>
          </a:p>
          <a:p>
            <a:endParaRPr lang="en-US" sz="1600" b="0" baseline="0" dirty="0" smtClean="0"/>
          </a:p>
          <a:p>
            <a:r>
              <a:rPr lang="en-US" sz="1600" b="0" baseline="0" dirty="0" smtClean="0"/>
              <a:t>With respect to the language instructors, </a:t>
            </a:r>
            <a:r>
              <a:rPr lang="en-US" sz="1600" b="0" dirty="0" smtClean="0"/>
              <a:t>it</a:t>
            </a:r>
            <a:r>
              <a:rPr lang="en-US" sz="1600" b="0" baseline="0" dirty="0" smtClean="0"/>
              <a:t> is not uncommon in the CALL  to encounter teachers who lack digital literacy and as a result they are unwilling to integrate CALL into the language classroom. Given this situation, our top priority was to provide a teacher  friendly environment. We wanted to ensure teachers’ involvement in the development use and further enrichment of the language material. </a:t>
            </a:r>
          </a:p>
          <a:p>
            <a:endParaRPr lang="en-US" sz="1600" b="0" baseline="0" dirty="0" smtClean="0"/>
          </a:p>
          <a:p>
            <a:r>
              <a:rPr lang="en-US" sz="1600" b="0" baseline="0" dirty="0" smtClean="0"/>
              <a:t>Furthermore taking into account the learners’ young age and being unaware of the extent of their familiarity with e-learning we wanted to develop a learner friendly environment in order to allow them to smoothly navigate in an open access mode.</a:t>
            </a:r>
            <a:endParaRPr lang="el-GR" sz="1600" b="0" dirty="0"/>
          </a:p>
        </p:txBody>
      </p:sp>
      <p:sp>
        <p:nvSpPr>
          <p:cNvPr id="4" name="3 - Θέση αριθμού διαφάνειας"/>
          <p:cNvSpPr>
            <a:spLocks noGrp="1"/>
          </p:cNvSpPr>
          <p:nvPr>
            <p:ph type="sldNum" sz="quarter" idx="10"/>
          </p:nvPr>
        </p:nvSpPr>
        <p:spPr/>
        <p:txBody>
          <a:bodyPr/>
          <a:lstStyle/>
          <a:p>
            <a:fld id="{1F9F1A40-2521-458C-950C-04590F0B08D6}"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035CB567-3F34-4E57-A230-88AF02624DE4}" type="datetime1">
              <a:rPr lang="el-GR" smtClean="0"/>
              <a:t>20/8/2014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B437E7-5A29-4770-B4FF-0B498342675B}"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A20C512-4E78-454C-91B8-223E00AC50AB}" type="datetime1">
              <a:rPr lang="el-GR" smtClean="0"/>
              <a:t>20/8/2014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B437E7-5A29-4770-B4FF-0B498342675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3CB80D3-DD75-4718-9ECB-856D629D4E2D}" type="datetime1">
              <a:rPr lang="el-GR" smtClean="0"/>
              <a:t>20/8/2014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B437E7-5A29-4770-B4FF-0B498342675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2115107-5DD0-4DFF-BC81-1C0DC12906A6}" type="datetime1">
              <a:rPr lang="el-GR" smtClean="0"/>
              <a:t>20/8/2014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B437E7-5A29-4770-B4FF-0B498342675B}"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A7E97FF-3D9B-483B-AF0B-DD99F3F835C3}" type="datetime1">
              <a:rPr lang="el-GR" smtClean="0"/>
              <a:t>20/8/2014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B437E7-5A29-4770-B4FF-0B498342675B}"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A5E0B337-69D2-429D-AAD1-A520B98DB342}" type="datetime1">
              <a:rPr lang="el-GR" smtClean="0"/>
              <a:t>20/8/2014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BB437E7-5A29-4770-B4FF-0B498342675B}"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9FD62466-5C61-4292-A1D5-49DFC4DC7D1A}" type="datetime1">
              <a:rPr lang="el-GR" smtClean="0"/>
              <a:t>20/8/2014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4BB437E7-5A29-4770-B4FF-0B498342675B}"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9B44122-7225-41D8-901C-961E38FF280A}" type="datetime1">
              <a:rPr lang="el-GR" smtClean="0"/>
              <a:t>20/8/2014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4BB437E7-5A29-4770-B4FF-0B498342675B}"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2E9CD72-C83A-466E-94B7-7769FA3484A0}" type="datetime1">
              <a:rPr lang="el-GR" smtClean="0"/>
              <a:t>20/8/2014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BB437E7-5A29-4770-B4FF-0B498342675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5391AB5-A530-4BA5-844B-DBD7826C57DF}" type="datetime1">
              <a:rPr lang="el-GR" smtClean="0"/>
              <a:t>20/8/2014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BB437E7-5A29-4770-B4FF-0B498342675B}"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7072F62-D223-4A19-8AE5-5B33AAC016EF}" type="datetime1">
              <a:rPr lang="el-GR" smtClean="0"/>
              <a:t>20/8/2014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BB437E7-5A29-4770-B4FF-0B498342675B}"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98F4B-EC99-440F-9658-5531613D84A4}" type="datetime1">
              <a:rPr lang="el-GR" smtClean="0"/>
              <a:t>20/8/2014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437E7-5A29-4770-B4FF-0B498342675B}"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kazoullis@rhodes.aegean.gr" TargetMode="External"/><Relationship Id="rId2" Type="http://schemas.openxmlformats.org/officeDocument/2006/relationships/hyperlink" Target="mailto:revith@lit.auth.gr" TargetMode="External"/><Relationship Id="rId1" Type="http://schemas.openxmlformats.org/officeDocument/2006/relationships/slideLayout" Target="../slideLayouts/slideLayout2.xml"/><Relationship Id="rId5" Type="http://schemas.openxmlformats.org/officeDocument/2006/relationships/hyperlink" Target="mailto:kkonstant@ee.auth.gr" TargetMode="External"/><Relationship Id="rId4" Type="http://schemas.openxmlformats.org/officeDocument/2006/relationships/hyperlink" Target="mailto:mariasoukalopoulou@hot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260648"/>
            <a:ext cx="4392488" cy="2088232"/>
          </a:xfrm>
        </p:spPr>
        <p:txBody>
          <a:bodyPr rtlCol="0">
            <a:normAutofit/>
          </a:bodyPr>
          <a:lstStyle/>
          <a:p>
            <a:r>
              <a:rPr lang="en-GB" sz="3000" b="1" dirty="0" smtClean="0">
                <a:solidFill>
                  <a:schemeClr val="accent1">
                    <a:lumMod val="75000"/>
                  </a:schemeClr>
                </a:solidFill>
              </a:rPr>
              <a:t>The </a:t>
            </a:r>
            <a:r>
              <a:rPr lang="en-GB" sz="3000" b="1" i="1" dirty="0" smtClean="0">
                <a:solidFill>
                  <a:schemeClr val="accent1">
                    <a:lumMod val="75000"/>
                  </a:schemeClr>
                </a:solidFill>
              </a:rPr>
              <a:t>7 Keys of the Dragon</a:t>
            </a:r>
            <a:r>
              <a:rPr lang="en-GB" sz="3000" b="1" dirty="0" smtClean="0">
                <a:solidFill>
                  <a:schemeClr val="accent1">
                    <a:lumMod val="75000"/>
                  </a:schemeClr>
                </a:solidFill>
              </a:rPr>
              <a:t>: An e-learning game-like environment for Albanian and Russian</a:t>
            </a:r>
            <a:endParaRPr lang="el-GR" sz="3000" b="1" dirty="0" smtClean="0">
              <a:solidFill>
                <a:schemeClr val="accent1">
                  <a:lumMod val="75000"/>
                </a:schemeClr>
              </a:solidFill>
            </a:endParaRPr>
          </a:p>
          <a:p>
            <a:endParaRPr lang="el-GR" sz="2800" i="1" dirty="0">
              <a:solidFill>
                <a:schemeClr val="tx1"/>
              </a:solidFill>
            </a:endParaRPr>
          </a:p>
        </p:txBody>
      </p:sp>
      <p:sp>
        <p:nvSpPr>
          <p:cNvPr id="2076" name="Rectangle 28"/>
          <p:cNvSpPr>
            <a:spLocks noChangeArrowheads="1"/>
          </p:cNvSpPr>
          <p:nvPr/>
        </p:nvSpPr>
        <p:spPr bwMode="auto">
          <a:xfrm>
            <a:off x="323528" y="5234717"/>
            <a:ext cx="856895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i="1" dirty="0" smtClean="0"/>
              <a:t>Acknowledgement</a:t>
            </a:r>
            <a:r>
              <a:rPr lang="en-US" i="1" dirty="0"/>
              <a:t>s</a:t>
            </a:r>
            <a:r>
              <a:rPr lang="en-US" dirty="0" smtClean="0"/>
              <a:t>: This research was supported by the Program </a:t>
            </a:r>
            <a:r>
              <a:rPr lang="el-GR" dirty="0" smtClean="0"/>
              <a:t>‘</a:t>
            </a:r>
            <a:r>
              <a:rPr lang="en-US" dirty="0" smtClean="0"/>
              <a:t>Education of Immigrant and Repatriate Students’ funded by The National Strategic Reference Framework (NSRF) 2007-2013 and national resources. The expenses for the EUROCALL conference were covered by the Grant 91182 (awarded to </a:t>
            </a:r>
            <a:r>
              <a:rPr lang="en-US" smtClean="0"/>
              <a:t>Dr </a:t>
            </a:r>
            <a:r>
              <a:rPr lang="en-US" dirty="0" smtClean="0"/>
              <a:t>A. Revithiadou).</a:t>
            </a:r>
            <a:endParaRPr lang="el-GR" dirty="0" smtClean="0"/>
          </a:p>
        </p:txBody>
      </p:sp>
      <p:pic>
        <p:nvPicPr>
          <p:cNvPr id="4" name="Picture 3"/>
          <p:cNvPicPr>
            <a:picLocks noChangeAspect="1"/>
          </p:cNvPicPr>
          <p:nvPr/>
        </p:nvPicPr>
        <p:blipFill>
          <a:blip r:embed="rId3" cstate="print"/>
          <a:stretch>
            <a:fillRect/>
          </a:stretch>
        </p:blipFill>
        <p:spPr>
          <a:xfrm>
            <a:off x="4716016" y="2492896"/>
            <a:ext cx="4254500" cy="1993900"/>
          </a:xfrm>
          <a:prstGeom prst="rect">
            <a:avLst/>
          </a:prstGeom>
        </p:spPr>
      </p:pic>
      <p:sp>
        <p:nvSpPr>
          <p:cNvPr id="5" name="Rectangle 4"/>
          <p:cNvSpPr/>
          <p:nvPr/>
        </p:nvSpPr>
        <p:spPr>
          <a:xfrm>
            <a:off x="323528" y="2708920"/>
            <a:ext cx="4572000" cy="1200329"/>
          </a:xfrm>
          <a:prstGeom prst="rect">
            <a:avLst/>
          </a:prstGeom>
        </p:spPr>
        <p:txBody>
          <a:bodyPr>
            <a:spAutoFit/>
          </a:bodyPr>
          <a:lstStyle/>
          <a:p>
            <a:r>
              <a:rPr lang="en-GB" i="1" dirty="0"/>
              <a:t>Anthi Revithiadou, </a:t>
            </a:r>
            <a:r>
              <a:rPr lang="en-GB" i="1" dirty="0" err="1"/>
              <a:t>Va</a:t>
            </a:r>
            <a:r>
              <a:rPr lang="en-US" i="1" dirty="0" smtClean="0"/>
              <a:t>s</a:t>
            </a:r>
            <a:r>
              <a:rPr lang="en-GB" i="1" dirty="0" smtClean="0"/>
              <a:t>ilia </a:t>
            </a:r>
            <a:r>
              <a:rPr lang="en-GB" i="1" dirty="0"/>
              <a:t>Kourtis-Kazoullis, Maria </a:t>
            </a:r>
            <a:r>
              <a:rPr lang="en-GB" i="1" dirty="0" err="1"/>
              <a:t>Soukalopoulou</a:t>
            </a:r>
            <a:r>
              <a:rPr lang="en-GB" i="1" dirty="0"/>
              <a:t>, Konstantinos Konstantoudakis, Christos Zarras &amp; </a:t>
            </a:r>
            <a:r>
              <a:rPr lang="en-GB" i="1" dirty="0" err="1"/>
              <a:t>Nestoras</a:t>
            </a:r>
            <a:r>
              <a:rPr lang="en-GB" i="1" dirty="0"/>
              <a:t> </a:t>
            </a:r>
            <a:r>
              <a:rPr lang="en-GB" i="1" dirty="0" err="1"/>
              <a:t>Pelesoglou</a:t>
            </a:r>
            <a:endParaRPr lang="en-US" i="1" dirty="0"/>
          </a:p>
        </p:txBody>
      </p:sp>
      <p:sp>
        <p:nvSpPr>
          <p:cNvPr id="27" name="TextBox 26"/>
          <p:cNvSpPr txBox="1"/>
          <p:nvPr/>
        </p:nvSpPr>
        <p:spPr>
          <a:xfrm>
            <a:off x="4499992" y="332656"/>
            <a:ext cx="4536504" cy="646331"/>
          </a:xfrm>
          <a:prstGeom prst="rect">
            <a:avLst/>
          </a:prstGeom>
          <a:noFill/>
        </p:spPr>
        <p:txBody>
          <a:bodyPr wrap="square">
            <a:spAutoFit/>
          </a:bodyPr>
          <a:lstStyle/>
          <a:p>
            <a:pPr algn="r" fontAlgn="auto">
              <a:spcBef>
                <a:spcPts val="0"/>
              </a:spcBef>
              <a:spcAft>
                <a:spcPts val="0"/>
              </a:spcAft>
              <a:defRPr/>
            </a:pPr>
            <a:r>
              <a:rPr lang="en-US" dirty="0" smtClean="0">
                <a:solidFill>
                  <a:srgbClr val="800000"/>
                </a:solidFill>
              </a:rPr>
              <a:t>EUROCALL 2014</a:t>
            </a:r>
            <a:endParaRPr lang="en-US" dirty="0">
              <a:solidFill>
                <a:srgbClr val="800000"/>
              </a:solidFill>
            </a:endParaRPr>
          </a:p>
          <a:p>
            <a:pPr algn="r" fontAlgn="auto">
              <a:spcBef>
                <a:spcPts val="0"/>
              </a:spcBef>
              <a:spcAft>
                <a:spcPts val="0"/>
              </a:spcAft>
              <a:defRPr/>
            </a:pPr>
            <a:r>
              <a:rPr lang="en-US" dirty="0" smtClean="0">
                <a:solidFill>
                  <a:srgbClr val="800000"/>
                </a:solidFill>
              </a:rPr>
              <a:t>Groningen, 20</a:t>
            </a:r>
            <a:r>
              <a:rPr lang="en-US" dirty="0">
                <a:solidFill>
                  <a:srgbClr val="800000"/>
                </a:solidFill>
              </a:rPr>
              <a:t>-</a:t>
            </a:r>
            <a:r>
              <a:rPr lang="en-US" dirty="0" smtClean="0">
                <a:solidFill>
                  <a:srgbClr val="800000"/>
                </a:solidFill>
              </a:rPr>
              <a:t>23 August 2014</a:t>
            </a:r>
            <a:endParaRPr lang="el-GR" dirty="0" smtClean="0">
              <a:solidFill>
                <a:srgbClr val="800000"/>
              </a:solidFill>
            </a:endParaRPr>
          </a:p>
        </p:txBody>
      </p:sp>
      <p:sp>
        <p:nvSpPr>
          <p:cNvPr id="7" name="6 - Θέση αριθμού διαφάνειας"/>
          <p:cNvSpPr>
            <a:spLocks noGrp="1"/>
          </p:cNvSpPr>
          <p:nvPr>
            <p:ph type="sldNum" sz="quarter" idx="12"/>
          </p:nvPr>
        </p:nvSpPr>
        <p:spPr/>
        <p:txBody>
          <a:bodyPr/>
          <a:lstStyle/>
          <a:p>
            <a:fld id="{4BB437E7-5A29-4770-B4FF-0B498342675B}" type="slidenum">
              <a:rPr lang="el-GR" smtClean="0"/>
              <a:pPr/>
              <a:t>1</a:t>
            </a:fld>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solidFill>
                  <a:schemeClr val="accent1">
                    <a:lumMod val="75000"/>
                  </a:schemeClr>
                </a:solidFill>
              </a:rPr>
              <a:t>Design Considerations</a:t>
            </a:r>
            <a:endParaRPr lang="el-GR" b="1" dirty="0">
              <a:solidFill>
                <a:schemeClr val="accent1">
                  <a:lumMod val="75000"/>
                </a:schemeClr>
              </a:solidFill>
            </a:endParaRPr>
          </a:p>
        </p:txBody>
      </p:sp>
      <p:graphicFrame>
        <p:nvGraphicFramePr>
          <p:cNvPr id="4" name="3 - Θέση περιεχομένου"/>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 Έλλειψη"/>
          <p:cNvSpPr/>
          <p:nvPr/>
        </p:nvSpPr>
        <p:spPr>
          <a:xfrm>
            <a:off x="4644008" y="4221088"/>
            <a:ext cx="3528392" cy="1800200"/>
          </a:xfrm>
          <a:prstGeom prst="ellipse">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Θέση αριθμού διαφάνειας"/>
          <p:cNvSpPr>
            <a:spLocks noGrp="1"/>
          </p:cNvSpPr>
          <p:nvPr>
            <p:ph type="sldNum" sz="quarter" idx="12"/>
          </p:nvPr>
        </p:nvSpPr>
        <p:spPr/>
        <p:txBody>
          <a:bodyPr/>
          <a:lstStyle/>
          <a:p>
            <a:fld id="{4BB437E7-5A29-4770-B4FF-0B498342675B}" type="slidenum">
              <a:rPr lang="el-GR" smtClean="0"/>
              <a:pPr/>
              <a:t>10</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solidFill>
                  <a:srgbClr val="376092"/>
                </a:solidFill>
              </a:rPr>
              <a:t>Pedagogy</a:t>
            </a:r>
            <a:endParaRPr lang="el-GR" b="1" dirty="0">
              <a:solidFill>
                <a:srgbClr val="376092"/>
              </a:solidFill>
            </a:endParaRPr>
          </a:p>
        </p:txBody>
      </p:sp>
      <p:sp>
        <p:nvSpPr>
          <p:cNvPr id="3" name="2 - Θέση περιεχομένου"/>
          <p:cNvSpPr>
            <a:spLocks noGrp="1"/>
          </p:cNvSpPr>
          <p:nvPr>
            <p:ph idx="1"/>
          </p:nvPr>
        </p:nvSpPr>
        <p:spPr/>
        <p:txBody>
          <a:bodyPr>
            <a:normAutofit fontScale="92500"/>
          </a:bodyPr>
          <a:lstStyle/>
          <a:p>
            <a:pPr marL="0" indent="0" algn="just">
              <a:buNone/>
            </a:pPr>
            <a:r>
              <a:rPr lang="en-US" dirty="0" smtClean="0"/>
              <a:t>Our goal was th</a:t>
            </a:r>
            <a:r>
              <a:rPr lang="en-US" dirty="0" smtClean="0"/>
              <a:t>e 7Keys to be placed in a rigid pedagogical framework so that it can</a:t>
            </a:r>
            <a:r>
              <a:rPr lang="en-US" dirty="0" smtClean="0"/>
              <a:t>:</a:t>
            </a:r>
            <a:endParaRPr lang="en-US" dirty="0" smtClean="0"/>
          </a:p>
          <a:p>
            <a:r>
              <a:rPr lang="en-US" dirty="0" smtClean="0"/>
              <a:t>a</a:t>
            </a:r>
            <a:r>
              <a:rPr lang="en-US" dirty="0" smtClean="0"/>
              <a:t>ccommodate different</a:t>
            </a:r>
            <a:r>
              <a:rPr lang="en-US" dirty="0" smtClean="0"/>
              <a:t> levels of language proficiency</a:t>
            </a:r>
          </a:p>
          <a:p>
            <a:r>
              <a:rPr lang="en-US" dirty="0" smtClean="0"/>
              <a:t>stimulate </a:t>
            </a:r>
            <a:r>
              <a:rPr lang="en-US" dirty="0" smtClean="0"/>
              <a:t>form-focused practice</a:t>
            </a:r>
          </a:p>
          <a:p>
            <a:r>
              <a:rPr lang="en-US" dirty="0" smtClean="0"/>
              <a:t>motivate </a:t>
            </a:r>
            <a:r>
              <a:rPr lang="en-US" dirty="0" smtClean="0"/>
              <a:t>student-teacher interaction</a:t>
            </a:r>
          </a:p>
          <a:p>
            <a:r>
              <a:rPr lang="en-US" dirty="0" smtClean="0"/>
              <a:t>provide </a:t>
            </a:r>
            <a:r>
              <a:rPr lang="en-US" dirty="0" smtClean="0"/>
              <a:t>personalized feedback to </a:t>
            </a:r>
            <a:r>
              <a:rPr lang="en-US" dirty="0" smtClean="0"/>
              <a:t>students</a:t>
            </a:r>
          </a:p>
          <a:p>
            <a:pPr marL="342900" lvl="1" indent="-342900">
              <a:buFont typeface="Arial" pitchFamily="34" charset="0"/>
              <a:buChar char="•"/>
            </a:pPr>
            <a:r>
              <a:rPr lang="en-US" sz="3200" dirty="0" smtClean="0"/>
              <a:t>increase students’ motivation and involvement</a:t>
            </a:r>
            <a:endParaRPr lang="en-US" sz="3200" dirty="0" smtClean="0"/>
          </a:p>
          <a:p>
            <a:endParaRPr lang="en-US" dirty="0"/>
          </a:p>
        </p:txBody>
      </p:sp>
      <p:sp>
        <p:nvSpPr>
          <p:cNvPr id="4" name="3 - Θέση αριθμού διαφάνειας"/>
          <p:cNvSpPr>
            <a:spLocks noGrp="1"/>
          </p:cNvSpPr>
          <p:nvPr>
            <p:ph type="sldNum" sz="quarter" idx="12"/>
          </p:nvPr>
        </p:nvSpPr>
        <p:spPr/>
        <p:txBody>
          <a:bodyPr/>
          <a:lstStyle/>
          <a:p>
            <a:fld id="{4BB437E7-5A29-4770-B4FF-0B498342675B}" type="slidenum">
              <a:rPr lang="el-GR" smtClean="0"/>
              <a:pPr/>
              <a:t>11</a:t>
            </a:fld>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b="1" dirty="0" smtClean="0">
                <a:solidFill>
                  <a:srgbClr val="376092"/>
                </a:solidFill>
              </a:rPr>
              <a:t>7 Keys of the </a:t>
            </a:r>
            <a:r>
              <a:rPr lang="en-US" b="1" dirty="0" smtClean="0">
                <a:solidFill>
                  <a:srgbClr val="376092"/>
                </a:solidFill>
              </a:rPr>
              <a:t>Dragon</a:t>
            </a:r>
            <a:endParaRPr lang="el-GR" b="1" dirty="0">
              <a:solidFill>
                <a:srgbClr val="376092"/>
              </a:solidFill>
            </a:endParaRPr>
          </a:p>
        </p:txBody>
      </p:sp>
      <p:sp>
        <p:nvSpPr>
          <p:cNvPr id="3" name="2 - Θέση περιεχομένου"/>
          <p:cNvSpPr>
            <a:spLocks noGrp="1"/>
          </p:cNvSpPr>
          <p:nvPr>
            <p:ph idx="1"/>
          </p:nvPr>
        </p:nvSpPr>
        <p:spPr/>
        <p:txBody>
          <a:bodyPr>
            <a:normAutofit fontScale="77500" lnSpcReduction="20000"/>
          </a:bodyPr>
          <a:lstStyle/>
          <a:p>
            <a:pPr>
              <a:buNone/>
            </a:pPr>
            <a:r>
              <a:rPr lang="en-US" dirty="0" smtClean="0"/>
              <a:t>Theoretical framework:</a:t>
            </a:r>
          </a:p>
          <a:p>
            <a:r>
              <a:rPr lang="en-US" dirty="0" smtClean="0"/>
              <a:t>Cummins’ theoretical framework for the Development of Academic Expertise (2000)</a:t>
            </a:r>
          </a:p>
          <a:p>
            <a:pPr>
              <a:buNone/>
            </a:pPr>
            <a:endParaRPr lang="en-US" dirty="0" smtClean="0"/>
          </a:p>
          <a:p>
            <a:pPr>
              <a:buNone/>
            </a:pPr>
            <a:r>
              <a:rPr lang="en-US" dirty="0" smtClean="0"/>
              <a:t>Pedagogical and Design </a:t>
            </a:r>
            <a:r>
              <a:rPr lang="en-US" dirty="0" smtClean="0"/>
              <a:t>a</a:t>
            </a:r>
            <a:r>
              <a:rPr lang="en-US" dirty="0" smtClean="0"/>
              <a:t>spects</a:t>
            </a:r>
            <a:r>
              <a:rPr lang="en-US" dirty="0" smtClean="0"/>
              <a:t>:</a:t>
            </a:r>
          </a:p>
          <a:p>
            <a:r>
              <a:rPr lang="en-US" dirty="0" smtClean="0"/>
              <a:t>User structure</a:t>
            </a:r>
          </a:p>
          <a:p>
            <a:r>
              <a:rPr lang="en-US" dirty="0" smtClean="0"/>
              <a:t>7 keys student application:</a:t>
            </a:r>
          </a:p>
          <a:p>
            <a:pPr lvl="1"/>
            <a:r>
              <a:rPr lang="en-US" dirty="0" smtClean="0"/>
              <a:t>Main characteristics (storyline, menu, navigation, assistants)</a:t>
            </a:r>
          </a:p>
          <a:p>
            <a:pPr lvl="1"/>
            <a:r>
              <a:rPr lang="en-US" dirty="0" smtClean="0"/>
              <a:t>Texts and (language-based) activities</a:t>
            </a:r>
          </a:p>
          <a:p>
            <a:r>
              <a:rPr lang="en-US" dirty="0" smtClean="0"/>
              <a:t>In-built communication</a:t>
            </a:r>
          </a:p>
          <a:p>
            <a:r>
              <a:rPr lang="en-US" dirty="0" smtClean="0"/>
              <a:t>Client-server structure</a:t>
            </a:r>
          </a:p>
          <a:p>
            <a:pPr>
              <a:buNone/>
            </a:pPr>
            <a:endParaRPr lang="en-US" dirty="0" smtClean="0"/>
          </a:p>
          <a:p>
            <a:endParaRPr lang="en-US" dirty="0" smtClean="0"/>
          </a:p>
          <a:p>
            <a:endParaRPr lang="en-US" dirty="0" smtClean="0"/>
          </a:p>
          <a:p>
            <a:pPr>
              <a:buNone/>
            </a:pPr>
            <a:endParaRPr lang="en-US" dirty="0" smtClean="0"/>
          </a:p>
          <a:p>
            <a:pPr>
              <a:buNone/>
            </a:pPr>
            <a:endParaRPr lang="el-GR" dirty="0"/>
          </a:p>
        </p:txBody>
      </p:sp>
      <p:sp>
        <p:nvSpPr>
          <p:cNvPr id="4" name="3 - Θέση αριθμού διαφάνειας"/>
          <p:cNvSpPr>
            <a:spLocks noGrp="1"/>
          </p:cNvSpPr>
          <p:nvPr>
            <p:ph type="sldNum" sz="quarter" idx="12"/>
          </p:nvPr>
        </p:nvSpPr>
        <p:spPr/>
        <p:txBody>
          <a:bodyPr/>
          <a:lstStyle/>
          <a:p>
            <a:fld id="{4BB437E7-5A29-4770-B4FF-0B498342675B}" type="slidenum">
              <a:rPr lang="el-GR" smtClean="0"/>
              <a:pPr/>
              <a:t>12</a:t>
            </a:fld>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 Έλλειψη"/>
          <p:cNvSpPr/>
          <p:nvPr/>
        </p:nvSpPr>
        <p:spPr>
          <a:xfrm>
            <a:off x="1907704" y="2060848"/>
            <a:ext cx="5040560" cy="37444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1 - Τίτλος"/>
          <p:cNvSpPr>
            <a:spLocks noGrp="1"/>
          </p:cNvSpPr>
          <p:nvPr>
            <p:ph type="title"/>
          </p:nvPr>
        </p:nvSpPr>
        <p:spPr>
          <a:xfrm>
            <a:off x="457200" y="274638"/>
            <a:ext cx="8229600" cy="562074"/>
          </a:xfrm>
        </p:spPr>
        <p:txBody>
          <a:bodyPr>
            <a:noAutofit/>
          </a:bodyPr>
          <a:lstStyle/>
          <a:p>
            <a:r>
              <a:rPr lang="en-US" sz="2000" b="1" dirty="0" smtClean="0">
                <a:solidFill>
                  <a:schemeClr val="accent1">
                    <a:lumMod val="75000"/>
                  </a:schemeClr>
                </a:solidFill>
              </a:rPr>
              <a:t>Cummins’ Framework for the Development of Academic Expertise  (2000) </a:t>
            </a:r>
            <a:endParaRPr lang="el-GR" sz="2000" b="1" dirty="0">
              <a:solidFill>
                <a:schemeClr val="accent1">
                  <a:lumMod val="75000"/>
                </a:schemeClr>
              </a:solidFill>
            </a:endParaRPr>
          </a:p>
        </p:txBody>
      </p:sp>
      <p:sp>
        <p:nvSpPr>
          <p:cNvPr id="6" name="5 - Στρογγυλεμένο ορθογώνιο"/>
          <p:cNvSpPr/>
          <p:nvPr/>
        </p:nvSpPr>
        <p:spPr>
          <a:xfrm>
            <a:off x="611560" y="908720"/>
            <a:ext cx="3384376" cy="1728192"/>
          </a:xfrm>
          <a:prstGeom prst="roundRect">
            <a:avLst/>
          </a:prstGeom>
          <a:solidFill>
            <a:srgbClr val="4BACC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u="sng" dirty="0"/>
              <a:t>Focus on Language</a:t>
            </a:r>
            <a:endParaRPr lang="el-GR" sz="2000" b="1" u="sng" dirty="0"/>
          </a:p>
          <a:p>
            <a:pPr algn="ctr"/>
            <a:endParaRPr lang="en-US" sz="800" b="1" u="sng" dirty="0" smtClean="0">
              <a:solidFill>
                <a:schemeClr val="bg1"/>
              </a:solidFill>
            </a:endParaRPr>
          </a:p>
          <a:p>
            <a:pPr>
              <a:buFont typeface="Arial" pitchFamily="34" charset="0"/>
              <a:buChar char="•"/>
            </a:pPr>
            <a:r>
              <a:rPr lang="el-GR" dirty="0" smtClean="0"/>
              <a:t> </a:t>
            </a:r>
            <a:r>
              <a:rPr lang="en-US" dirty="0" smtClean="0"/>
              <a:t>Enhancing awareness of  language forms and uses</a:t>
            </a:r>
          </a:p>
          <a:p>
            <a:pPr>
              <a:buFont typeface="Arial" pitchFamily="34" charset="0"/>
              <a:buChar char="•"/>
            </a:pPr>
            <a:r>
              <a:rPr lang="el-GR" dirty="0" smtClean="0"/>
              <a:t> </a:t>
            </a:r>
            <a:r>
              <a:rPr lang="en-US" dirty="0" smtClean="0"/>
              <a:t>Developing critical analysis of language forms and uses</a:t>
            </a:r>
          </a:p>
          <a:p>
            <a:pPr>
              <a:buFont typeface="Arial" pitchFamily="34" charset="0"/>
              <a:buChar char="•"/>
            </a:pPr>
            <a:endParaRPr lang="en-US" dirty="0" smtClean="0"/>
          </a:p>
          <a:p>
            <a:pPr algn="ctr">
              <a:buFont typeface="Arial" pitchFamily="34" charset="0"/>
              <a:buChar char="•"/>
            </a:pPr>
            <a:endParaRPr lang="el-GR" b="1" dirty="0"/>
          </a:p>
        </p:txBody>
      </p:sp>
      <p:sp>
        <p:nvSpPr>
          <p:cNvPr id="9" name="8 - Στρογγυλεμένο ορθογώνιο"/>
          <p:cNvSpPr/>
          <p:nvPr/>
        </p:nvSpPr>
        <p:spPr>
          <a:xfrm>
            <a:off x="5004048" y="980728"/>
            <a:ext cx="3312368" cy="1584176"/>
          </a:xfrm>
          <a:prstGeom prst="roundRect">
            <a:avLst/>
          </a:prstGeom>
          <a:solidFill>
            <a:srgbClr val="4BACC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u="sng" dirty="0" smtClean="0"/>
              <a:t>Focus on Meaning</a:t>
            </a:r>
            <a:endParaRPr lang="el-GR" sz="2000" b="1" u="sng" dirty="0" smtClean="0"/>
          </a:p>
          <a:p>
            <a:pPr algn="ctr"/>
            <a:endParaRPr lang="en-US" sz="800" b="1" u="sng" dirty="0" smtClean="0"/>
          </a:p>
          <a:p>
            <a:pPr>
              <a:buFont typeface="Arial" pitchFamily="34" charset="0"/>
              <a:buChar char="•"/>
            </a:pPr>
            <a:r>
              <a:rPr lang="el-GR" dirty="0" smtClean="0"/>
              <a:t> </a:t>
            </a:r>
            <a:r>
              <a:rPr lang="en-US" dirty="0" smtClean="0"/>
              <a:t>Making input comprehensible</a:t>
            </a:r>
          </a:p>
          <a:p>
            <a:pPr>
              <a:buFont typeface="Arial" pitchFamily="34" charset="0"/>
              <a:buChar char="•"/>
            </a:pPr>
            <a:r>
              <a:rPr lang="el-GR" dirty="0" smtClean="0"/>
              <a:t> </a:t>
            </a:r>
            <a:r>
              <a:rPr lang="en-US" dirty="0" smtClean="0"/>
              <a:t>Developing critical literacy</a:t>
            </a:r>
          </a:p>
          <a:p>
            <a:endParaRPr lang="el-GR" dirty="0"/>
          </a:p>
        </p:txBody>
      </p:sp>
      <p:sp>
        <p:nvSpPr>
          <p:cNvPr id="10" name="9 - Στρογγυλεμένο ορθογώνιο"/>
          <p:cNvSpPr/>
          <p:nvPr/>
        </p:nvSpPr>
        <p:spPr>
          <a:xfrm>
            <a:off x="2915816" y="4581128"/>
            <a:ext cx="3096000" cy="1584176"/>
          </a:xfrm>
          <a:prstGeom prst="roundRect">
            <a:avLst/>
          </a:prstGeom>
          <a:solidFill>
            <a:srgbClr val="4BACC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u="sng" dirty="0" smtClean="0"/>
              <a:t>Focus on Use</a:t>
            </a:r>
          </a:p>
          <a:p>
            <a:r>
              <a:rPr lang="en-US" dirty="0" smtClean="0"/>
              <a:t>Using language to:</a:t>
            </a:r>
          </a:p>
          <a:p>
            <a:pPr>
              <a:buFont typeface="Arial" pitchFamily="34" charset="0"/>
              <a:buChar char="•"/>
            </a:pPr>
            <a:r>
              <a:rPr lang="el-GR" dirty="0" smtClean="0"/>
              <a:t> </a:t>
            </a:r>
            <a:r>
              <a:rPr lang="en-US" dirty="0"/>
              <a:t>g</a:t>
            </a:r>
            <a:r>
              <a:rPr lang="en-US" dirty="0" smtClean="0"/>
              <a:t>enerate new knowledge</a:t>
            </a:r>
          </a:p>
          <a:p>
            <a:pPr>
              <a:buFont typeface="Arial" pitchFamily="34" charset="0"/>
              <a:buChar char="•"/>
            </a:pPr>
            <a:r>
              <a:rPr lang="el-GR" dirty="0" smtClean="0"/>
              <a:t> </a:t>
            </a:r>
            <a:r>
              <a:rPr lang="en-US" dirty="0"/>
              <a:t>c</a:t>
            </a:r>
            <a:r>
              <a:rPr lang="en-US" dirty="0" smtClean="0"/>
              <a:t>reate literature and art</a:t>
            </a:r>
          </a:p>
          <a:p>
            <a:pPr>
              <a:buFont typeface="Arial" pitchFamily="34" charset="0"/>
              <a:buChar char="•"/>
            </a:pPr>
            <a:r>
              <a:rPr lang="el-GR" dirty="0" smtClean="0"/>
              <a:t> </a:t>
            </a:r>
            <a:r>
              <a:rPr lang="en-US" dirty="0"/>
              <a:t>a</a:t>
            </a:r>
            <a:r>
              <a:rPr lang="en-US" dirty="0" smtClean="0"/>
              <a:t>ct on social realities</a:t>
            </a:r>
          </a:p>
          <a:p>
            <a:pPr>
              <a:buFont typeface="Arial" pitchFamily="34" charset="0"/>
              <a:buChar char="•"/>
            </a:pPr>
            <a:endParaRPr lang="el-GR" dirty="0"/>
          </a:p>
        </p:txBody>
      </p:sp>
      <p:cxnSp>
        <p:nvCxnSpPr>
          <p:cNvPr id="15" name="14 - Ευθεία γραμμή σύνδεσης"/>
          <p:cNvCxnSpPr/>
          <p:nvPr/>
        </p:nvCxnSpPr>
        <p:spPr>
          <a:xfrm>
            <a:off x="1619672" y="3789040"/>
            <a:ext cx="288032"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19 - Ευθεία γραμμή σύνδεσης"/>
          <p:cNvCxnSpPr/>
          <p:nvPr/>
        </p:nvCxnSpPr>
        <p:spPr>
          <a:xfrm flipV="1">
            <a:off x="1907704" y="3717032"/>
            <a:ext cx="288032"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28 - Ευθεία γραμμή σύνδεσης"/>
          <p:cNvCxnSpPr/>
          <p:nvPr/>
        </p:nvCxnSpPr>
        <p:spPr>
          <a:xfrm>
            <a:off x="6660232" y="3861048"/>
            <a:ext cx="288032"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30 - Ευθεία γραμμή σύνδεσης"/>
          <p:cNvCxnSpPr/>
          <p:nvPr/>
        </p:nvCxnSpPr>
        <p:spPr>
          <a:xfrm flipV="1">
            <a:off x="6948264" y="3789040"/>
            <a:ext cx="288032"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33 - Στρογγυλεμένο ορθογώνιο"/>
          <p:cNvSpPr/>
          <p:nvPr/>
        </p:nvSpPr>
        <p:spPr>
          <a:xfrm>
            <a:off x="144016" y="2780928"/>
            <a:ext cx="3059832" cy="57606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Language exercises and activities</a:t>
            </a:r>
            <a:endParaRPr lang="el-GR" dirty="0">
              <a:solidFill>
                <a:schemeClr val="tx1"/>
              </a:solidFill>
            </a:endParaRPr>
          </a:p>
        </p:txBody>
      </p:sp>
      <p:sp>
        <p:nvSpPr>
          <p:cNvPr id="35" name="34 - Θέση περιεχομένου"/>
          <p:cNvSpPr>
            <a:spLocks noGrp="1"/>
          </p:cNvSpPr>
          <p:nvPr>
            <p:ph idx="1"/>
          </p:nvPr>
        </p:nvSpPr>
        <p:spPr>
          <a:xfrm>
            <a:off x="5940152" y="2780992"/>
            <a:ext cx="3060000" cy="5760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buNone/>
            </a:pPr>
            <a:r>
              <a:rPr lang="en-US" sz="1800" dirty="0" smtClean="0">
                <a:solidFill>
                  <a:schemeClr val="tx1"/>
                </a:solidFill>
              </a:rPr>
              <a:t>Comprehension exercises and activities</a:t>
            </a:r>
            <a:endParaRPr lang="el-GR" sz="1800" dirty="0">
              <a:solidFill>
                <a:schemeClr val="tx1"/>
              </a:solidFill>
            </a:endParaRPr>
          </a:p>
        </p:txBody>
      </p:sp>
      <p:sp>
        <p:nvSpPr>
          <p:cNvPr id="36" name="35 - Ορθογώνιο"/>
          <p:cNvSpPr/>
          <p:nvPr/>
        </p:nvSpPr>
        <p:spPr>
          <a:xfrm>
            <a:off x="1403648" y="4869160"/>
            <a:ext cx="1440160" cy="122413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Production &amp; </a:t>
            </a:r>
            <a:r>
              <a:rPr lang="en-US" dirty="0">
                <a:solidFill>
                  <a:schemeClr val="tx1"/>
                </a:solidFill>
              </a:rPr>
              <a:t>p</a:t>
            </a:r>
            <a:r>
              <a:rPr lang="en-US" dirty="0" smtClean="0">
                <a:solidFill>
                  <a:schemeClr val="tx1"/>
                </a:solidFill>
              </a:rPr>
              <a:t>ublication of literary texts </a:t>
            </a:r>
            <a:endParaRPr lang="el-GR" dirty="0">
              <a:solidFill>
                <a:schemeClr val="tx1"/>
              </a:solidFill>
            </a:endParaRPr>
          </a:p>
        </p:txBody>
      </p:sp>
      <p:sp>
        <p:nvSpPr>
          <p:cNvPr id="14" name="13 - Θέση αριθμού διαφάνειας"/>
          <p:cNvSpPr>
            <a:spLocks noGrp="1"/>
          </p:cNvSpPr>
          <p:nvPr>
            <p:ph type="sldNum" sz="quarter" idx="12"/>
          </p:nvPr>
        </p:nvSpPr>
        <p:spPr/>
        <p:txBody>
          <a:bodyPr/>
          <a:lstStyle/>
          <a:p>
            <a:fld id="{4BB437E7-5A29-4770-B4FF-0B498342675B}" type="slidenum">
              <a:rPr lang="el-GR" smtClean="0"/>
              <a:pPr/>
              <a:t>13</a:t>
            </a:fld>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b="1" dirty="0" smtClean="0">
                <a:solidFill>
                  <a:srgbClr val="376092"/>
                </a:solidFill>
              </a:rPr>
              <a:t>User Structure</a:t>
            </a:r>
            <a:endParaRPr lang="el-GR" b="1" dirty="0">
              <a:solidFill>
                <a:srgbClr val="376092"/>
              </a:solidFill>
            </a:endParaRPr>
          </a:p>
        </p:txBody>
      </p:sp>
      <p:sp>
        <p:nvSpPr>
          <p:cNvPr id="3" name="Content Placeholder 2"/>
          <p:cNvSpPr>
            <a:spLocks noGrp="1"/>
          </p:cNvSpPr>
          <p:nvPr>
            <p:ph idx="1"/>
          </p:nvPr>
        </p:nvSpPr>
        <p:spPr>
          <a:xfrm>
            <a:off x="6172200" y="1554162"/>
            <a:ext cx="2819400" cy="4525963"/>
          </a:xfrm>
        </p:spPr>
        <p:txBody>
          <a:bodyPr>
            <a:normAutofit/>
          </a:bodyPr>
          <a:lstStyle/>
          <a:p>
            <a:pPr lvl="0"/>
            <a:endParaRPr lang="en-US" dirty="0" smtClean="0"/>
          </a:p>
          <a:p>
            <a:pPr lvl="0"/>
            <a:endParaRPr lang="en-US" dirty="0" smtClean="0"/>
          </a:p>
          <a:p>
            <a:endParaRPr lang="el-GR" dirty="0"/>
          </a:p>
        </p:txBody>
      </p:sp>
      <p:sp>
        <p:nvSpPr>
          <p:cNvPr id="7" name="Rectangle 6"/>
          <p:cNvSpPr/>
          <p:nvPr/>
        </p:nvSpPr>
        <p:spPr>
          <a:xfrm>
            <a:off x="457200" y="3505200"/>
            <a:ext cx="1219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Admin</a:t>
            </a:r>
            <a:endParaRPr lang="el-GR" dirty="0"/>
          </a:p>
        </p:txBody>
      </p:sp>
      <p:sp>
        <p:nvSpPr>
          <p:cNvPr id="9" name="Rectangle 8"/>
          <p:cNvSpPr/>
          <p:nvPr/>
        </p:nvSpPr>
        <p:spPr>
          <a:xfrm>
            <a:off x="2590800" y="3962400"/>
            <a:ext cx="12954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Teacher</a:t>
            </a:r>
            <a:endParaRPr lang="el-GR" dirty="0"/>
          </a:p>
        </p:txBody>
      </p:sp>
      <p:sp>
        <p:nvSpPr>
          <p:cNvPr id="11" name="Rectangle 10"/>
          <p:cNvSpPr/>
          <p:nvPr/>
        </p:nvSpPr>
        <p:spPr>
          <a:xfrm>
            <a:off x="2590800" y="1524000"/>
            <a:ext cx="12954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Teacher</a:t>
            </a:r>
            <a:endParaRPr lang="el-GR" dirty="0"/>
          </a:p>
        </p:txBody>
      </p:sp>
      <p:sp>
        <p:nvSpPr>
          <p:cNvPr id="12" name="Rectangle 11"/>
          <p:cNvSpPr/>
          <p:nvPr/>
        </p:nvSpPr>
        <p:spPr>
          <a:xfrm>
            <a:off x="2590800" y="2743200"/>
            <a:ext cx="12954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Teacher</a:t>
            </a:r>
            <a:endParaRPr lang="el-GR" dirty="0"/>
          </a:p>
        </p:txBody>
      </p:sp>
      <p:sp>
        <p:nvSpPr>
          <p:cNvPr id="13" name="Rectangle 12"/>
          <p:cNvSpPr/>
          <p:nvPr/>
        </p:nvSpPr>
        <p:spPr>
          <a:xfrm>
            <a:off x="4800600" y="1752600"/>
            <a:ext cx="1066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Student</a:t>
            </a:r>
            <a:endParaRPr lang="el-GR" dirty="0"/>
          </a:p>
        </p:txBody>
      </p:sp>
      <p:sp>
        <p:nvSpPr>
          <p:cNvPr id="15" name="Rectangle 14"/>
          <p:cNvSpPr/>
          <p:nvPr/>
        </p:nvSpPr>
        <p:spPr>
          <a:xfrm>
            <a:off x="4800600" y="1295400"/>
            <a:ext cx="1066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Student</a:t>
            </a:r>
            <a:endParaRPr lang="el-GR" dirty="0"/>
          </a:p>
        </p:txBody>
      </p:sp>
      <p:sp>
        <p:nvSpPr>
          <p:cNvPr id="16" name="Rectangle 15"/>
          <p:cNvSpPr/>
          <p:nvPr/>
        </p:nvSpPr>
        <p:spPr>
          <a:xfrm>
            <a:off x="4800600" y="2209800"/>
            <a:ext cx="1066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Student</a:t>
            </a:r>
            <a:endParaRPr lang="el-GR" dirty="0"/>
          </a:p>
        </p:txBody>
      </p:sp>
      <p:sp>
        <p:nvSpPr>
          <p:cNvPr id="17" name="Rectangle 16"/>
          <p:cNvSpPr/>
          <p:nvPr/>
        </p:nvSpPr>
        <p:spPr>
          <a:xfrm>
            <a:off x="4800600" y="2667000"/>
            <a:ext cx="1066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Student</a:t>
            </a:r>
            <a:endParaRPr lang="el-GR" dirty="0"/>
          </a:p>
        </p:txBody>
      </p:sp>
      <p:sp>
        <p:nvSpPr>
          <p:cNvPr id="18" name="Rectangle 17"/>
          <p:cNvSpPr/>
          <p:nvPr/>
        </p:nvSpPr>
        <p:spPr>
          <a:xfrm>
            <a:off x="4800600" y="3124200"/>
            <a:ext cx="1066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Student</a:t>
            </a:r>
            <a:endParaRPr lang="el-GR" dirty="0"/>
          </a:p>
        </p:txBody>
      </p:sp>
      <p:sp>
        <p:nvSpPr>
          <p:cNvPr id="19" name="Rectangle 18"/>
          <p:cNvSpPr/>
          <p:nvPr/>
        </p:nvSpPr>
        <p:spPr>
          <a:xfrm>
            <a:off x="4800600" y="3581400"/>
            <a:ext cx="1066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Student</a:t>
            </a:r>
            <a:endParaRPr lang="el-GR" dirty="0"/>
          </a:p>
        </p:txBody>
      </p:sp>
      <p:sp>
        <p:nvSpPr>
          <p:cNvPr id="20" name="Rectangle 19"/>
          <p:cNvSpPr/>
          <p:nvPr/>
        </p:nvSpPr>
        <p:spPr>
          <a:xfrm>
            <a:off x="4800600" y="4038600"/>
            <a:ext cx="1066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Student</a:t>
            </a:r>
            <a:endParaRPr lang="el-GR" dirty="0"/>
          </a:p>
        </p:txBody>
      </p:sp>
      <p:sp>
        <p:nvSpPr>
          <p:cNvPr id="21" name="Rectangle 20"/>
          <p:cNvSpPr/>
          <p:nvPr/>
        </p:nvSpPr>
        <p:spPr>
          <a:xfrm>
            <a:off x="4800600" y="4495800"/>
            <a:ext cx="1066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Student</a:t>
            </a:r>
            <a:endParaRPr lang="el-GR" dirty="0"/>
          </a:p>
        </p:txBody>
      </p:sp>
      <p:sp>
        <p:nvSpPr>
          <p:cNvPr id="22" name="Rectangle 21"/>
          <p:cNvSpPr/>
          <p:nvPr/>
        </p:nvSpPr>
        <p:spPr>
          <a:xfrm>
            <a:off x="4800600" y="5638800"/>
            <a:ext cx="1066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Student</a:t>
            </a:r>
            <a:endParaRPr lang="el-GR" dirty="0"/>
          </a:p>
        </p:txBody>
      </p:sp>
      <p:sp>
        <p:nvSpPr>
          <p:cNvPr id="24" name="Rectangle 23"/>
          <p:cNvSpPr/>
          <p:nvPr/>
        </p:nvSpPr>
        <p:spPr>
          <a:xfrm>
            <a:off x="4800600" y="6096000"/>
            <a:ext cx="1066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Student</a:t>
            </a:r>
            <a:endParaRPr lang="el-GR" dirty="0"/>
          </a:p>
        </p:txBody>
      </p:sp>
      <p:sp>
        <p:nvSpPr>
          <p:cNvPr id="30" name="Rectangle 29"/>
          <p:cNvSpPr/>
          <p:nvPr/>
        </p:nvSpPr>
        <p:spPr>
          <a:xfrm>
            <a:off x="2590800" y="5791200"/>
            <a:ext cx="12954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Teacher</a:t>
            </a:r>
            <a:endParaRPr lang="el-GR" dirty="0"/>
          </a:p>
        </p:txBody>
      </p:sp>
      <p:cxnSp>
        <p:nvCxnSpPr>
          <p:cNvPr id="32" name="Straight Connector 31"/>
          <p:cNvCxnSpPr/>
          <p:nvPr/>
        </p:nvCxnSpPr>
        <p:spPr>
          <a:xfrm flipV="1">
            <a:off x="1828800" y="1752600"/>
            <a:ext cx="609600" cy="1981200"/>
          </a:xfrm>
          <a:prstGeom prst="line">
            <a:avLst/>
          </a:prstGeom>
          <a:ln w="2540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828800" y="3048000"/>
            <a:ext cx="609600" cy="685800"/>
          </a:xfrm>
          <a:prstGeom prst="line">
            <a:avLst/>
          </a:prstGeom>
          <a:ln w="2540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828800" y="3733800"/>
            <a:ext cx="609600" cy="457200"/>
          </a:xfrm>
          <a:prstGeom prst="line">
            <a:avLst/>
          </a:prstGeom>
          <a:ln w="2540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828800" y="3733800"/>
            <a:ext cx="609600" cy="2286000"/>
          </a:xfrm>
          <a:prstGeom prst="line">
            <a:avLst/>
          </a:prstGeom>
          <a:ln w="25400" cap="rnd">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3200400" y="4648200"/>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53" name="Oval 52"/>
          <p:cNvSpPr/>
          <p:nvPr/>
        </p:nvSpPr>
        <p:spPr>
          <a:xfrm>
            <a:off x="3200400" y="4876800"/>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54" name="Oval 53"/>
          <p:cNvSpPr/>
          <p:nvPr/>
        </p:nvSpPr>
        <p:spPr>
          <a:xfrm>
            <a:off x="3200400" y="5105400"/>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55" name="Oval 54"/>
          <p:cNvSpPr/>
          <p:nvPr/>
        </p:nvSpPr>
        <p:spPr>
          <a:xfrm>
            <a:off x="3200400" y="5334000"/>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56" name="Oval 55"/>
          <p:cNvSpPr/>
          <p:nvPr/>
        </p:nvSpPr>
        <p:spPr>
          <a:xfrm>
            <a:off x="3200400" y="5562600"/>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57" name="Oval 56"/>
          <p:cNvSpPr/>
          <p:nvPr/>
        </p:nvSpPr>
        <p:spPr>
          <a:xfrm>
            <a:off x="5257800"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Oval 57"/>
          <p:cNvSpPr/>
          <p:nvPr/>
        </p:nvSpPr>
        <p:spPr>
          <a:xfrm>
            <a:off x="5257800" y="5181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 name="Oval 58"/>
          <p:cNvSpPr/>
          <p:nvPr/>
        </p:nvSpPr>
        <p:spPr>
          <a:xfrm>
            <a:off x="5257800" y="5410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0" name="Straight Connector 59"/>
          <p:cNvCxnSpPr/>
          <p:nvPr/>
        </p:nvCxnSpPr>
        <p:spPr>
          <a:xfrm flipV="1">
            <a:off x="4114800" y="1447800"/>
            <a:ext cx="533400" cy="304800"/>
          </a:xfrm>
          <a:prstGeom prst="line">
            <a:avLst/>
          </a:prstGeom>
          <a:ln w="2540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114800" y="1752600"/>
            <a:ext cx="533400" cy="152400"/>
          </a:xfrm>
          <a:prstGeom prst="line">
            <a:avLst/>
          </a:prstGeom>
          <a:ln w="2540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114800" y="1752600"/>
            <a:ext cx="533400" cy="609600"/>
          </a:xfrm>
          <a:prstGeom prst="line">
            <a:avLst/>
          </a:prstGeom>
          <a:ln w="2540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4114800" y="2819400"/>
            <a:ext cx="533400" cy="152400"/>
          </a:xfrm>
          <a:prstGeom prst="line">
            <a:avLst/>
          </a:prstGeom>
          <a:ln w="2540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114800" y="2971800"/>
            <a:ext cx="533400" cy="304800"/>
          </a:xfrm>
          <a:prstGeom prst="line">
            <a:avLst/>
          </a:prstGeom>
          <a:ln w="2540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4114800" y="3733800"/>
            <a:ext cx="533400" cy="457200"/>
          </a:xfrm>
          <a:prstGeom prst="line">
            <a:avLst/>
          </a:prstGeom>
          <a:ln w="2540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114800" y="4191000"/>
            <a:ext cx="533400" cy="0"/>
          </a:xfrm>
          <a:prstGeom prst="line">
            <a:avLst/>
          </a:prstGeom>
          <a:ln w="2540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114800" y="4191000"/>
            <a:ext cx="533400" cy="457200"/>
          </a:xfrm>
          <a:prstGeom prst="line">
            <a:avLst/>
          </a:prstGeom>
          <a:ln w="2540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4114800" y="5867400"/>
            <a:ext cx="533400" cy="152400"/>
          </a:xfrm>
          <a:prstGeom prst="line">
            <a:avLst/>
          </a:prstGeom>
          <a:ln w="2540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114800" y="6019800"/>
            <a:ext cx="533400" cy="228600"/>
          </a:xfrm>
          <a:prstGeom prst="line">
            <a:avLst/>
          </a:prstGeom>
          <a:ln w="25400" cap="rnd">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44" name="43 - Έλλειψη"/>
          <p:cNvSpPr/>
          <p:nvPr/>
        </p:nvSpPr>
        <p:spPr>
          <a:xfrm>
            <a:off x="323528" y="476672"/>
            <a:ext cx="1656184" cy="115212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Access</a:t>
            </a:r>
            <a:endParaRPr lang="el-GR" b="1" dirty="0"/>
          </a:p>
        </p:txBody>
      </p:sp>
      <p:sp>
        <p:nvSpPr>
          <p:cNvPr id="45" name="44 - Έλλειψη"/>
          <p:cNvSpPr/>
          <p:nvPr/>
        </p:nvSpPr>
        <p:spPr>
          <a:xfrm>
            <a:off x="323528" y="1916832"/>
            <a:ext cx="1656184" cy="1152128"/>
          </a:xfrm>
          <a:prstGeom prst="ellipse">
            <a:avLst/>
          </a:prstGeom>
          <a:solidFill>
            <a:srgbClr val="5F5B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Learners’ profile</a:t>
            </a:r>
            <a:endParaRPr lang="el-GR" b="1" dirty="0"/>
          </a:p>
        </p:txBody>
      </p:sp>
      <p:sp>
        <p:nvSpPr>
          <p:cNvPr id="47" name="46 - Στρογγυλεμένο ορθογώνιο"/>
          <p:cNvSpPr/>
          <p:nvPr/>
        </p:nvSpPr>
        <p:spPr>
          <a:xfrm>
            <a:off x="2483768" y="980728"/>
            <a:ext cx="3672408" cy="564400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lvl="0" indent="-361950">
              <a:buFont typeface="Arial" pitchFamily="34" charset="0"/>
              <a:buChar char="•"/>
            </a:pPr>
            <a:r>
              <a:rPr lang="en-US" sz="2200" dirty="0" smtClean="0">
                <a:solidFill>
                  <a:schemeClr val="tx1"/>
                </a:solidFill>
              </a:rPr>
              <a:t>Creates teacher accounts</a:t>
            </a:r>
          </a:p>
          <a:p>
            <a:pPr marL="361950" lvl="0" indent="-361950">
              <a:buFont typeface="Arial" pitchFamily="34" charset="0"/>
              <a:buChar char="•"/>
            </a:pPr>
            <a:r>
              <a:rPr lang="en-US" sz="2200" dirty="0" smtClean="0">
                <a:solidFill>
                  <a:schemeClr val="tx1"/>
                </a:solidFill>
              </a:rPr>
              <a:t>Adds and modifies texts and </a:t>
            </a:r>
            <a:r>
              <a:rPr lang="en-US" sz="2200" dirty="0" smtClean="0">
                <a:solidFill>
                  <a:schemeClr val="tx1"/>
                </a:solidFill>
              </a:rPr>
              <a:t>exercises</a:t>
            </a:r>
          </a:p>
          <a:p>
            <a:pPr marL="361950" lvl="0" indent="-361950">
              <a:buFont typeface="Arial" pitchFamily="34" charset="0"/>
              <a:buChar char="•"/>
            </a:pPr>
            <a:r>
              <a:rPr lang="en-US" sz="2200" dirty="0" smtClean="0">
                <a:solidFill>
                  <a:schemeClr val="tx1"/>
                </a:solidFill>
              </a:rPr>
              <a:t>Communicates </a:t>
            </a:r>
            <a:r>
              <a:rPr lang="en-US" sz="2200" dirty="0" smtClean="0">
                <a:solidFill>
                  <a:schemeClr val="tx1"/>
                </a:solidFill>
              </a:rPr>
              <a:t>via an in-built messaging system with the teachers</a:t>
            </a:r>
          </a:p>
          <a:p>
            <a:pPr marL="361950" lvl="0" indent="-361950">
              <a:buFont typeface="Arial" pitchFamily="34" charset="0"/>
              <a:buChar char="•"/>
            </a:pPr>
            <a:r>
              <a:rPr lang="en-US" sz="2200" dirty="0" smtClean="0">
                <a:solidFill>
                  <a:schemeClr val="tx1"/>
                </a:solidFill>
              </a:rPr>
              <a:t>Makes announcements for the students</a:t>
            </a:r>
            <a:endParaRPr lang="el-GR" sz="2200" dirty="0">
              <a:solidFill>
                <a:schemeClr val="tx1"/>
              </a:solidFill>
            </a:endParaRPr>
          </a:p>
        </p:txBody>
      </p:sp>
      <p:sp>
        <p:nvSpPr>
          <p:cNvPr id="48" name="47 - Στρογγυλεμένο ορθογώνιο"/>
          <p:cNvSpPr/>
          <p:nvPr/>
        </p:nvSpPr>
        <p:spPr>
          <a:xfrm>
            <a:off x="4644008" y="980728"/>
            <a:ext cx="3672408" cy="5760640"/>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marL="361950" lvl="0" indent="-361950">
              <a:buFont typeface="Arial" pitchFamily="34" charset="0"/>
              <a:buChar char="•"/>
            </a:pPr>
            <a:r>
              <a:rPr lang="en-US" sz="2200" dirty="0" smtClean="0">
                <a:solidFill>
                  <a:schemeClr val="tx1"/>
                </a:solidFill>
              </a:rPr>
              <a:t>Creates student accounts</a:t>
            </a:r>
          </a:p>
          <a:p>
            <a:pPr marL="361950" lvl="0" indent="-361950">
              <a:buFont typeface="Arial" pitchFamily="34" charset="0"/>
              <a:buChar char="•"/>
            </a:pPr>
            <a:r>
              <a:rPr lang="en-US" sz="2200" dirty="0" smtClean="0">
                <a:solidFill>
                  <a:schemeClr val="tx1"/>
                </a:solidFill>
              </a:rPr>
              <a:t>Provides feedback to students’ answers to the </a:t>
            </a:r>
            <a:r>
              <a:rPr lang="en-US" sz="2200" dirty="0" smtClean="0">
                <a:solidFill>
                  <a:schemeClr val="tx1"/>
                </a:solidFill>
              </a:rPr>
              <a:t>exercises</a:t>
            </a:r>
          </a:p>
          <a:p>
            <a:pPr marL="361950" lvl="0" indent="-361950">
              <a:buFont typeface="Arial" pitchFamily="34" charset="0"/>
              <a:buChar char="•"/>
            </a:pPr>
            <a:r>
              <a:rPr lang="en-US" sz="2200" dirty="0" smtClean="0">
                <a:solidFill>
                  <a:schemeClr val="tx1"/>
                </a:solidFill>
              </a:rPr>
              <a:t>Grades </a:t>
            </a:r>
            <a:r>
              <a:rPr lang="en-US" sz="2200" dirty="0" smtClean="0">
                <a:solidFill>
                  <a:schemeClr val="tx1"/>
                </a:solidFill>
              </a:rPr>
              <a:t>students’ essays</a:t>
            </a:r>
          </a:p>
          <a:p>
            <a:pPr marL="361950" lvl="0" indent="-361950">
              <a:buFont typeface="Arial" pitchFamily="34" charset="0"/>
              <a:buChar char="•"/>
            </a:pPr>
            <a:r>
              <a:rPr lang="en-US" sz="2200" dirty="0" smtClean="0">
                <a:solidFill>
                  <a:schemeClr val="tx1"/>
                </a:solidFill>
              </a:rPr>
              <a:t>Publishes selected students’ work in the platform’s magazine</a:t>
            </a:r>
          </a:p>
          <a:p>
            <a:pPr marL="361950" lvl="0" indent="-361950">
              <a:buFont typeface="Arial" pitchFamily="34" charset="0"/>
              <a:buChar char="•"/>
            </a:pPr>
            <a:r>
              <a:rPr lang="en-US" sz="2200" dirty="0" smtClean="0">
                <a:solidFill>
                  <a:schemeClr val="tx1"/>
                </a:solidFill>
              </a:rPr>
              <a:t>Communicates via an in-built messaging system with students and the administrator</a:t>
            </a:r>
            <a:endParaRPr lang="el-GR" sz="2200" dirty="0">
              <a:solidFill>
                <a:schemeClr val="tx1"/>
              </a:solidFill>
            </a:endParaRPr>
          </a:p>
        </p:txBody>
      </p:sp>
      <p:sp>
        <p:nvSpPr>
          <p:cNvPr id="46" name="45 - Στρογγυλεμένο ορθογώνιο"/>
          <p:cNvSpPr/>
          <p:nvPr/>
        </p:nvSpPr>
        <p:spPr>
          <a:xfrm>
            <a:off x="6300192" y="620688"/>
            <a:ext cx="2664296" cy="61206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lvl="0" indent="-361950">
              <a:buFont typeface="Arial" pitchFamily="34" charset="0"/>
              <a:buChar char="•"/>
            </a:pPr>
            <a:r>
              <a:rPr lang="en-US" sz="2000" dirty="0" smtClean="0">
                <a:solidFill>
                  <a:schemeClr val="tx1"/>
                </a:solidFill>
              </a:rPr>
              <a:t>Offers decentralized teaching and student management</a:t>
            </a:r>
          </a:p>
          <a:p>
            <a:pPr marL="361950" lvl="0" indent="-361950"/>
            <a:r>
              <a:rPr lang="en-US" sz="2000" dirty="0" smtClean="0">
                <a:solidFill>
                  <a:schemeClr val="tx1"/>
                </a:solidFill>
              </a:rPr>
              <a:t>	(a different application for each user type)</a:t>
            </a:r>
            <a:endParaRPr lang="el-GR" sz="2000" dirty="0" smtClean="0">
              <a:solidFill>
                <a:schemeClr val="tx1"/>
              </a:solidFill>
            </a:endParaRPr>
          </a:p>
          <a:p>
            <a:pPr marL="361950" lvl="0" indent="-361950">
              <a:buFont typeface="Arial" pitchFamily="34" charset="0"/>
              <a:buChar char="•"/>
            </a:pPr>
            <a:r>
              <a:rPr lang="en-US" sz="2000" dirty="0" smtClean="0">
                <a:solidFill>
                  <a:schemeClr val="tx1"/>
                </a:solidFill>
              </a:rPr>
              <a:t>Offers </a:t>
            </a:r>
            <a:r>
              <a:rPr lang="en-US" sz="2000" dirty="0">
                <a:solidFill>
                  <a:schemeClr val="tx1"/>
                </a:solidFill>
              </a:rPr>
              <a:t>c</a:t>
            </a:r>
            <a:r>
              <a:rPr lang="en-US" sz="2000" dirty="0" smtClean="0">
                <a:solidFill>
                  <a:schemeClr val="tx1"/>
                </a:solidFill>
              </a:rPr>
              <a:t>entralized administration/ curriculum control</a:t>
            </a:r>
            <a:endParaRPr lang="el-GR" sz="2000" dirty="0" smtClean="0">
              <a:solidFill>
                <a:schemeClr val="tx1"/>
              </a:solidFill>
            </a:endParaRPr>
          </a:p>
          <a:p>
            <a:pPr marL="361950" lvl="0" indent="-361950">
              <a:buFont typeface="Arial" pitchFamily="34" charset="0"/>
              <a:buChar char="•"/>
            </a:pPr>
            <a:r>
              <a:rPr lang="en-US" sz="2000" dirty="0" smtClean="0">
                <a:solidFill>
                  <a:schemeClr val="tx1"/>
                </a:solidFill>
              </a:rPr>
              <a:t>Provides  opportunities for personalized student-teacher interaction (feedback, assignments, communication</a:t>
            </a:r>
            <a:r>
              <a:rPr lang="en-US" sz="2200" dirty="0" smtClean="0">
                <a:solidFill>
                  <a:schemeClr val="tx1"/>
                </a:solidFill>
              </a:rPr>
              <a:t>)</a:t>
            </a:r>
            <a:endParaRPr lang="el-GR" sz="2200" dirty="0">
              <a:solidFill>
                <a:schemeClr val="tx1"/>
              </a:solidFill>
            </a:endParaRPr>
          </a:p>
        </p:txBody>
      </p:sp>
      <p:sp>
        <p:nvSpPr>
          <p:cNvPr id="49" name="48 - Έλλειψη"/>
          <p:cNvSpPr/>
          <p:nvPr/>
        </p:nvSpPr>
        <p:spPr>
          <a:xfrm>
            <a:off x="251520" y="4365104"/>
            <a:ext cx="1656000" cy="1152128"/>
          </a:xfrm>
          <a:prstGeom prst="ellipse">
            <a:avLst/>
          </a:prstGeom>
          <a:solidFill>
            <a:srgbClr val="537A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User-friendliness</a:t>
            </a:r>
            <a:endParaRPr lang="el-GR" sz="1600" b="1" dirty="0"/>
          </a:p>
        </p:txBody>
      </p:sp>
      <p:sp>
        <p:nvSpPr>
          <p:cNvPr id="50" name="49 - Θέση αριθμού διαφάνειας"/>
          <p:cNvSpPr>
            <a:spLocks noGrp="1"/>
          </p:cNvSpPr>
          <p:nvPr>
            <p:ph type="sldNum" sz="quarter" idx="12"/>
          </p:nvPr>
        </p:nvSpPr>
        <p:spPr/>
        <p:txBody>
          <a:bodyPr/>
          <a:lstStyle/>
          <a:p>
            <a:fld id="{4BB437E7-5A29-4770-B4FF-0B498342675B}" type="slidenum">
              <a:rPr lang="el-GR" smtClean="0"/>
              <a:pPr/>
              <a:t>14</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strVal val="#ppt_w*0.70"/>
                                          </p:val>
                                        </p:tav>
                                        <p:tav tm="100000">
                                          <p:val>
                                            <p:strVal val="#ppt_w"/>
                                          </p:val>
                                        </p:tav>
                                      </p:tavLst>
                                    </p:anim>
                                    <p:anim calcmode="lin" valueType="num">
                                      <p:cBhvr>
                                        <p:cTn id="8" dur="1000" fill="hold"/>
                                        <p:tgtEl>
                                          <p:spTgt spid="46"/>
                                        </p:tgtEl>
                                        <p:attrNameLst>
                                          <p:attrName>ppt_h</p:attrName>
                                        </p:attrNameLst>
                                      </p:cBhvr>
                                      <p:tavLst>
                                        <p:tav tm="0">
                                          <p:val>
                                            <p:strVal val="#ppt_h"/>
                                          </p:val>
                                        </p:tav>
                                        <p:tav tm="100000">
                                          <p:val>
                                            <p:strVal val="#ppt_h"/>
                                          </p:val>
                                        </p:tav>
                                      </p:tavLst>
                                    </p:anim>
                                    <p:animEffect transition="in" filter="fade">
                                      <p:cBhvr>
                                        <p:cTn id="9" dur="1000"/>
                                        <p:tgtEl>
                                          <p:spTgt spid="4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2000"/>
                                        <p:tgtEl>
                                          <p:spTgt spid="46"/>
                                        </p:tgtEl>
                                      </p:cBhvr>
                                    </p:animEffect>
                                    <p:set>
                                      <p:cBhvr>
                                        <p:cTn id="14" dur="1" fill="hold">
                                          <p:stCondLst>
                                            <p:cond delay="1999"/>
                                          </p:stCondLst>
                                        </p:cTn>
                                        <p:tgtEl>
                                          <p:spTgt spid="4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1000" fill="hold"/>
                                        <p:tgtEl>
                                          <p:spTgt spid="47"/>
                                        </p:tgtEl>
                                        <p:attrNameLst>
                                          <p:attrName>ppt_w</p:attrName>
                                        </p:attrNameLst>
                                      </p:cBhvr>
                                      <p:tavLst>
                                        <p:tav tm="0">
                                          <p:val>
                                            <p:strVal val="#ppt_w*0.70"/>
                                          </p:val>
                                        </p:tav>
                                        <p:tav tm="100000">
                                          <p:val>
                                            <p:strVal val="#ppt_w"/>
                                          </p:val>
                                        </p:tav>
                                      </p:tavLst>
                                    </p:anim>
                                    <p:anim calcmode="lin" valueType="num">
                                      <p:cBhvr>
                                        <p:cTn id="20" dur="1000" fill="hold"/>
                                        <p:tgtEl>
                                          <p:spTgt spid="47"/>
                                        </p:tgtEl>
                                        <p:attrNameLst>
                                          <p:attrName>ppt_h</p:attrName>
                                        </p:attrNameLst>
                                      </p:cBhvr>
                                      <p:tavLst>
                                        <p:tav tm="0">
                                          <p:val>
                                            <p:strVal val="#ppt_h"/>
                                          </p:val>
                                        </p:tav>
                                        <p:tav tm="100000">
                                          <p:val>
                                            <p:strVal val="#ppt_h"/>
                                          </p:val>
                                        </p:tav>
                                      </p:tavLst>
                                    </p:anim>
                                    <p:animEffect transition="in" filter="fade">
                                      <p:cBhvr>
                                        <p:cTn id="21" dur="10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2000"/>
                                        <p:tgtEl>
                                          <p:spTgt spid="47"/>
                                        </p:tgtEl>
                                      </p:cBhvr>
                                    </p:animEffect>
                                    <p:set>
                                      <p:cBhvr>
                                        <p:cTn id="26" dur="1" fill="hold">
                                          <p:stCondLst>
                                            <p:cond delay="1999"/>
                                          </p:stCondLst>
                                        </p:cTn>
                                        <p:tgtEl>
                                          <p:spTgt spid="4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p:cTn id="31" dur="1000" fill="hold"/>
                                        <p:tgtEl>
                                          <p:spTgt spid="48"/>
                                        </p:tgtEl>
                                        <p:attrNameLst>
                                          <p:attrName>ppt_w</p:attrName>
                                        </p:attrNameLst>
                                      </p:cBhvr>
                                      <p:tavLst>
                                        <p:tav tm="0">
                                          <p:val>
                                            <p:strVal val="#ppt_w*0.70"/>
                                          </p:val>
                                        </p:tav>
                                        <p:tav tm="100000">
                                          <p:val>
                                            <p:strVal val="#ppt_w"/>
                                          </p:val>
                                        </p:tav>
                                      </p:tavLst>
                                    </p:anim>
                                    <p:anim calcmode="lin" valueType="num">
                                      <p:cBhvr>
                                        <p:cTn id="32" dur="1000" fill="hold"/>
                                        <p:tgtEl>
                                          <p:spTgt spid="48"/>
                                        </p:tgtEl>
                                        <p:attrNameLst>
                                          <p:attrName>ppt_h</p:attrName>
                                        </p:attrNameLst>
                                      </p:cBhvr>
                                      <p:tavLst>
                                        <p:tav tm="0">
                                          <p:val>
                                            <p:strVal val="#ppt_h"/>
                                          </p:val>
                                        </p:tav>
                                        <p:tav tm="100000">
                                          <p:val>
                                            <p:strVal val="#ppt_h"/>
                                          </p:val>
                                        </p:tav>
                                      </p:tavLst>
                                    </p:anim>
                                    <p:animEffect transition="in" filter="fade">
                                      <p:cBhvr>
                                        <p:cTn id="33"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8" grpId="0" animBg="1"/>
      <p:bldP spid="46" grpId="0" animBg="1"/>
      <p:bldP spid="4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i="1" dirty="0" smtClean="0">
                <a:solidFill>
                  <a:schemeClr val="accent1"/>
                </a:solidFill>
                <a:latin typeface="Segoe Script" pitchFamily="34" charset="0"/>
              </a:rPr>
              <a:t/>
            </a:r>
            <a:br>
              <a:rPr lang="el-GR" b="1" i="1" dirty="0" smtClean="0">
                <a:solidFill>
                  <a:schemeClr val="accent1"/>
                </a:solidFill>
                <a:latin typeface="Segoe Script" pitchFamily="34" charset="0"/>
              </a:rPr>
            </a:br>
            <a:r>
              <a:rPr lang="el-GR" b="1" i="1" dirty="0" smtClean="0">
                <a:solidFill>
                  <a:schemeClr val="accent1"/>
                </a:solidFill>
                <a:latin typeface="Segoe Script" pitchFamily="34" charset="0"/>
              </a:rPr>
              <a:t/>
            </a:r>
            <a:br>
              <a:rPr lang="el-GR" b="1" i="1" dirty="0" smtClean="0">
                <a:solidFill>
                  <a:schemeClr val="accent1"/>
                </a:solidFill>
                <a:latin typeface="Segoe Script" pitchFamily="34" charset="0"/>
              </a:rPr>
            </a:br>
            <a:r>
              <a:rPr lang="el-GR" b="1" i="1" dirty="0" smtClean="0">
                <a:solidFill>
                  <a:schemeClr val="accent1"/>
                </a:solidFill>
                <a:latin typeface="Segoe Script" pitchFamily="34" charset="0"/>
              </a:rPr>
              <a:t/>
            </a:r>
            <a:br>
              <a:rPr lang="el-GR" b="1" i="1" dirty="0" smtClean="0">
                <a:solidFill>
                  <a:schemeClr val="accent1"/>
                </a:solidFill>
                <a:latin typeface="Segoe Script" pitchFamily="34" charset="0"/>
              </a:rPr>
            </a:br>
            <a:r>
              <a:rPr lang="el-GR" b="1" i="1" dirty="0" smtClean="0">
                <a:solidFill>
                  <a:schemeClr val="accent1"/>
                </a:solidFill>
                <a:latin typeface="Segoe Script" pitchFamily="34" charset="0"/>
              </a:rPr>
              <a:t/>
            </a:r>
            <a:br>
              <a:rPr lang="el-GR" b="1" i="1" dirty="0" smtClean="0">
                <a:solidFill>
                  <a:schemeClr val="accent1"/>
                </a:solidFill>
                <a:latin typeface="Segoe Script" pitchFamily="34" charset="0"/>
              </a:rPr>
            </a:br>
            <a:r>
              <a:rPr lang="el-GR" b="1" i="1" dirty="0" smtClean="0">
                <a:solidFill>
                  <a:schemeClr val="accent1"/>
                </a:solidFill>
                <a:latin typeface="Segoe Script" pitchFamily="34" charset="0"/>
              </a:rPr>
              <a:t/>
            </a:r>
            <a:br>
              <a:rPr lang="el-GR" b="1" i="1" dirty="0" smtClean="0">
                <a:solidFill>
                  <a:schemeClr val="accent1"/>
                </a:solidFill>
                <a:latin typeface="Segoe Script" pitchFamily="34" charset="0"/>
              </a:rPr>
            </a:br>
            <a:endParaRPr lang="en-US" dirty="0"/>
          </a:p>
        </p:txBody>
      </p:sp>
      <p:pic>
        <p:nvPicPr>
          <p:cNvPr id="7" name="6 - Θέση περιεχομένου" descr="C:\Users\drasi 5\Desktop\εικονες\αρχική.png"/>
          <p:cNvPicPr>
            <a:picLocks noGrp="1"/>
          </p:cNvPicPr>
          <p:nvPr>
            <p:ph idx="1"/>
          </p:nvPr>
        </p:nvPicPr>
        <p:blipFill>
          <a:blip r:embed="rId3" cstate="print"/>
          <a:stretch>
            <a:fillRect/>
          </a:stretch>
        </p:blipFill>
        <p:spPr bwMode="auto">
          <a:xfrm>
            <a:off x="611560" y="1556792"/>
            <a:ext cx="7905600" cy="4114800"/>
          </a:xfrm>
          <a:prstGeom prst="rect">
            <a:avLst/>
          </a:prstGeom>
          <a:noFill/>
          <a:ln w="9525">
            <a:noFill/>
            <a:miter lim="800000"/>
            <a:headEnd/>
            <a:tailEnd/>
          </a:ln>
        </p:spPr>
      </p:pic>
      <p:sp>
        <p:nvSpPr>
          <p:cNvPr id="4" name="1 - Τίτλος"/>
          <p:cNvSpPr txBox="1">
            <a:spLocks/>
          </p:cNvSpPr>
          <p:nvPr/>
        </p:nvSpPr>
        <p:spPr>
          <a:xfrm>
            <a:off x="539552" y="26064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rgbClr val="376092"/>
                </a:solidFill>
                <a:latin typeface="+mj-lt"/>
                <a:ea typeface="+mj-ea"/>
                <a:cs typeface="+mj-cs"/>
              </a:rPr>
              <a:t>Login Page</a:t>
            </a:r>
            <a:endParaRPr kumimoji="0" lang="el-GR" sz="4400" b="1" i="0" u="none" strike="noStrike" kern="1200" cap="none" spc="0" normalizeH="0" baseline="0" noProof="0" dirty="0">
              <a:ln>
                <a:noFill/>
              </a:ln>
              <a:solidFill>
                <a:srgbClr val="376092"/>
              </a:solidFill>
              <a:effectLst/>
              <a:uLnTx/>
              <a:uFillTx/>
              <a:latin typeface="+mj-lt"/>
              <a:ea typeface="+mj-ea"/>
              <a:cs typeface="+mj-cs"/>
            </a:endParaRPr>
          </a:p>
        </p:txBody>
      </p:sp>
      <p:sp>
        <p:nvSpPr>
          <p:cNvPr id="5" name="4 - Θέση αριθμού διαφάνειας"/>
          <p:cNvSpPr>
            <a:spLocks noGrp="1"/>
          </p:cNvSpPr>
          <p:nvPr>
            <p:ph type="sldNum" sz="quarter" idx="12"/>
          </p:nvPr>
        </p:nvSpPr>
        <p:spPr/>
        <p:txBody>
          <a:bodyPr/>
          <a:lstStyle/>
          <a:p>
            <a:fld id="{4BB437E7-5A29-4770-B4FF-0B498342675B}" type="slidenum">
              <a:rPr lang="el-GR" smtClean="0"/>
              <a:pPr/>
              <a:t>15</a:t>
            </a:fld>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solidFill>
                  <a:srgbClr val="376092"/>
                </a:solidFill>
              </a:rPr>
              <a:t>Storyline</a:t>
            </a:r>
            <a:endParaRPr lang="el-GR" b="1" dirty="0">
              <a:solidFill>
                <a:srgbClr val="376092"/>
              </a:solidFill>
            </a:endParaRPr>
          </a:p>
        </p:txBody>
      </p:sp>
      <p:pic>
        <p:nvPicPr>
          <p:cNvPr id="5" name="4 - Θέση περιεχομένου" descr="σενάριο.jpg"/>
          <p:cNvPicPr>
            <a:picLocks noGrp="1" noChangeAspect="1"/>
          </p:cNvPicPr>
          <p:nvPr>
            <p:ph idx="1"/>
          </p:nvPr>
        </p:nvPicPr>
        <p:blipFill>
          <a:blip r:embed="rId3" cstate="print"/>
          <a:stretch>
            <a:fillRect/>
          </a:stretch>
        </p:blipFill>
        <p:spPr>
          <a:xfrm>
            <a:off x="671512" y="1805781"/>
            <a:ext cx="7800975" cy="4114800"/>
          </a:xfrm>
        </p:spPr>
      </p:pic>
      <p:sp>
        <p:nvSpPr>
          <p:cNvPr id="4" name="3 - Έλλειψη"/>
          <p:cNvSpPr/>
          <p:nvPr/>
        </p:nvSpPr>
        <p:spPr>
          <a:xfrm>
            <a:off x="179512" y="620688"/>
            <a:ext cx="1656184" cy="1152128"/>
          </a:xfrm>
          <a:prstGeom prst="ellipse">
            <a:avLst/>
          </a:prstGeom>
          <a:solidFill>
            <a:srgbClr val="5F5B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Learners’ profile</a:t>
            </a:r>
            <a:endParaRPr lang="el-GR" b="1" dirty="0" smtClean="0"/>
          </a:p>
        </p:txBody>
      </p:sp>
      <p:sp>
        <p:nvSpPr>
          <p:cNvPr id="6" name="5 - Στρογγυλεμένο ορθογώνιο"/>
          <p:cNvSpPr/>
          <p:nvPr/>
        </p:nvSpPr>
        <p:spPr>
          <a:xfrm>
            <a:off x="6372200" y="764704"/>
            <a:ext cx="2088232" cy="25202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buFontTx/>
              <a:buChar char="•"/>
            </a:pPr>
            <a:r>
              <a:rPr lang="en-US" sz="2400" dirty="0" smtClean="0">
                <a:solidFill>
                  <a:schemeClr val="tx1"/>
                </a:solidFill>
                <a:latin typeface="Calibri" pitchFamily="34" charset="0"/>
                <a:ea typeface="Calibri" pitchFamily="34" charset="0"/>
                <a:cs typeface="Times New Roman" pitchFamily="18" charset="0"/>
              </a:rPr>
              <a:t> Story</a:t>
            </a:r>
            <a:endParaRPr lang="el-GR" sz="2400"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pPr>
            <a:r>
              <a:rPr lang="en-US" sz="2400" dirty="0" smtClean="0">
                <a:solidFill>
                  <a:schemeClr val="tx1"/>
                </a:solidFill>
                <a:latin typeface="Calibri" pitchFamily="34" charset="0"/>
                <a:ea typeface="Calibri" pitchFamily="34" charset="0"/>
                <a:cs typeface="Times New Roman" pitchFamily="18" charset="0"/>
              </a:rPr>
              <a:t> Graphics</a:t>
            </a:r>
            <a:endParaRPr lang="el-GR" sz="2400" dirty="0" smtClean="0">
              <a:solidFill>
                <a:schemeClr val="tx1"/>
              </a:solidFill>
              <a:latin typeface="Arial" pitchFamily="34" charset="0"/>
              <a:cs typeface="Arial" pitchFamily="34" charset="0"/>
            </a:endParaRPr>
          </a:p>
          <a:p>
            <a:pPr marL="182563" lvl="0" indent="-182563" eaLnBrk="0" fontAlgn="base" hangingPunct="0">
              <a:spcBef>
                <a:spcPct val="0"/>
              </a:spcBef>
              <a:spcAft>
                <a:spcPct val="0"/>
              </a:spcAft>
              <a:buFontTx/>
              <a:buChar char="•"/>
            </a:pPr>
            <a:r>
              <a:rPr lang="en-US" sz="2400" dirty="0" smtClean="0">
                <a:solidFill>
                  <a:schemeClr val="tx1"/>
                </a:solidFill>
                <a:latin typeface="Calibri" pitchFamily="34" charset="0"/>
                <a:ea typeface="Calibri" pitchFamily="34" charset="0"/>
                <a:cs typeface="Times New Roman" pitchFamily="18" charset="0"/>
              </a:rPr>
              <a:t> Sound/ Music</a:t>
            </a:r>
            <a:endParaRPr lang="en-US" sz="2400" dirty="0" smtClean="0">
              <a:solidFill>
                <a:schemeClr val="tx1"/>
              </a:solidFill>
              <a:latin typeface="Arial" pitchFamily="34" charset="0"/>
              <a:cs typeface="Arial" pitchFamily="34" charset="0"/>
            </a:endParaRPr>
          </a:p>
          <a:p>
            <a:pPr algn="ctr"/>
            <a:endParaRPr lang="el-GR" dirty="0"/>
          </a:p>
        </p:txBody>
      </p:sp>
      <p:sp>
        <p:nvSpPr>
          <p:cNvPr id="7" name="6 - Θέση αριθμού διαφάνειας"/>
          <p:cNvSpPr>
            <a:spLocks noGrp="1"/>
          </p:cNvSpPr>
          <p:nvPr>
            <p:ph type="sldNum" sz="quarter" idx="12"/>
          </p:nvPr>
        </p:nvSpPr>
        <p:spPr/>
        <p:txBody>
          <a:bodyPr/>
          <a:lstStyle/>
          <a:p>
            <a:fld id="{4BB437E7-5A29-4770-B4FF-0B498342675B}" type="slidenum">
              <a:rPr lang="el-GR" smtClean="0"/>
              <a:pPr/>
              <a:t>16</a:t>
            </a:fld>
            <a:endParaRPr 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i="1" dirty="0" smtClean="0">
                <a:solidFill>
                  <a:schemeClr val="accent1"/>
                </a:solidFill>
                <a:latin typeface="Segoe Script" pitchFamily="34" charset="0"/>
              </a:rPr>
              <a:t/>
            </a:r>
            <a:br>
              <a:rPr lang="el-GR" b="1" i="1" dirty="0" smtClean="0">
                <a:solidFill>
                  <a:schemeClr val="accent1"/>
                </a:solidFill>
                <a:latin typeface="Segoe Script" pitchFamily="34" charset="0"/>
              </a:rPr>
            </a:br>
            <a:r>
              <a:rPr lang="el-GR" b="1" i="1" dirty="0" smtClean="0">
                <a:solidFill>
                  <a:schemeClr val="accent1"/>
                </a:solidFill>
                <a:latin typeface="Segoe Script" pitchFamily="34" charset="0"/>
              </a:rPr>
              <a:t/>
            </a:r>
            <a:br>
              <a:rPr lang="el-GR" b="1" i="1" dirty="0" smtClean="0">
                <a:solidFill>
                  <a:schemeClr val="accent1"/>
                </a:solidFill>
                <a:latin typeface="Segoe Script" pitchFamily="34" charset="0"/>
              </a:rPr>
            </a:br>
            <a:r>
              <a:rPr lang="el-GR" b="1" i="1" dirty="0" smtClean="0">
                <a:solidFill>
                  <a:schemeClr val="accent1"/>
                </a:solidFill>
                <a:latin typeface="Segoe Script" pitchFamily="34" charset="0"/>
              </a:rPr>
              <a:t/>
            </a:r>
            <a:br>
              <a:rPr lang="el-GR" b="1" i="1" dirty="0" smtClean="0">
                <a:solidFill>
                  <a:schemeClr val="accent1"/>
                </a:solidFill>
                <a:latin typeface="Segoe Script" pitchFamily="34" charset="0"/>
              </a:rPr>
            </a:br>
            <a:r>
              <a:rPr lang="el-GR" b="1" i="1" dirty="0" smtClean="0">
                <a:solidFill>
                  <a:schemeClr val="accent1"/>
                </a:solidFill>
                <a:latin typeface="Segoe Script" pitchFamily="34" charset="0"/>
              </a:rPr>
              <a:t/>
            </a:r>
            <a:br>
              <a:rPr lang="el-GR" b="1" i="1" dirty="0" smtClean="0">
                <a:solidFill>
                  <a:schemeClr val="accent1"/>
                </a:solidFill>
                <a:latin typeface="Segoe Script" pitchFamily="34" charset="0"/>
              </a:rPr>
            </a:br>
            <a:r>
              <a:rPr lang="el-GR" b="1" i="1" dirty="0" smtClean="0">
                <a:solidFill>
                  <a:schemeClr val="accent1"/>
                </a:solidFill>
                <a:latin typeface="Segoe Script" pitchFamily="34" charset="0"/>
              </a:rPr>
              <a:t/>
            </a:r>
            <a:br>
              <a:rPr lang="el-GR" b="1" i="1" dirty="0" smtClean="0">
                <a:solidFill>
                  <a:schemeClr val="accent1"/>
                </a:solidFill>
                <a:latin typeface="Segoe Script" pitchFamily="34" charset="0"/>
              </a:rPr>
            </a:br>
            <a:r>
              <a:rPr lang="el-GR" b="1" i="1" dirty="0" smtClean="0">
                <a:solidFill>
                  <a:schemeClr val="accent1"/>
                </a:solidFill>
                <a:latin typeface="Segoe Script" pitchFamily="34" charset="0"/>
              </a:rPr>
              <a:t/>
            </a:r>
            <a:br>
              <a:rPr lang="el-GR" b="1" i="1" dirty="0" smtClean="0">
                <a:solidFill>
                  <a:schemeClr val="accent1"/>
                </a:solidFill>
                <a:latin typeface="Segoe Script" pitchFamily="34" charset="0"/>
              </a:rPr>
            </a:br>
            <a:endParaRPr lang="en-US" dirty="0"/>
          </a:p>
        </p:txBody>
      </p:sp>
      <p:pic>
        <p:nvPicPr>
          <p:cNvPr id="5" name="4 - Θέση περιεχομένου" descr="αρχικη σελιδα.jpg"/>
          <p:cNvPicPr>
            <a:picLocks noGrp="1" noChangeAspect="1"/>
          </p:cNvPicPr>
          <p:nvPr>
            <p:ph idx="1"/>
          </p:nvPr>
        </p:nvPicPr>
        <p:blipFill>
          <a:blip r:embed="rId3" cstate="print"/>
          <a:stretch>
            <a:fillRect/>
          </a:stretch>
        </p:blipFill>
        <p:spPr>
          <a:xfrm>
            <a:off x="467544" y="1628800"/>
            <a:ext cx="8229600" cy="4283294"/>
          </a:xfrm>
        </p:spPr>
      </p:pic>
      <p:sp>
        <p:nvSpPr>
          <p:cNvPr id="4" name="1 - Τίτλος"/>
          <p:cNvSpPr txBox="1">
            <a:spLocks/>
          </p:cNvSpPr>
          <p:nvPr/>
        </p:nvSpPr>
        <p:spPr>
          <a:xfrm>
            <a:off x="539552" y="26064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noProof="0" dirty="0" smtClean="0">
                <a:solidFill>
                  <a:srgbClr val="376092"/>
                </a:solidFill>
                <a:latin typeface="+mj-lt"/>
                <a:ea typeface="+mj-ea"/>
                <a:cs typeface="+mj-cs"/>
              </a:rPr>
              <a:t>Main Menu</a:t>
            </a:r>
            <a:endParaRPr kumimoji="0" lang="el-GR" sz="4400" b="1" i="0" u="none" strike="noStrike" kern="1200" cap="none" spc="0" normalizeH="0" baseline="0" noProof="0" dirty="0">
              <a:ln>
                <a:noFill/>
              </a:ln>
              <a:solidFill>
                <a:srgbClr val="376092"/>
              </a:solidFill>
              <a:effectLst/>
              <a:uLnTx/>
              <a:uFillTx/>
              <a:latin typeface="+mj-lt"/>
              <a:ea typeface="+mj-ea"/>
              <a:cs typeface="+mj-cs"/>
            </a:endParaRPr>
          </a:p>
        </p:txBody>
      </p:sp>
      <p:sp>
        <p:nvSpPr>
          <p:cNvPr id="7" name="6 - Θέση αριθμού διαφάνειας"/>
          <p:cNvSpPr>
            <a:spLocks noGrp="1"/>
          </p:cNvSpPr>
          <p:nvPr>
            <p:ph type="sldNum" sz="quarter" idx="12"/>
          </p:nvPr>
        </p:nvSpPr>
        <p:spPr/>
        <p:txBody>
          <a:bodyPr/>
          <a:lstStyle/>
          <a:p>
            <a:fld id="{4BB437E7-5A29-4770-B4FF-0B498342675B}" type="slidenum">
              <a:rPr lang="el-GR" smtClean="0"/>
              <a:pPr/>
              <a:t>17</a:t>
            </a:fld>
            <a:endParaRPr lang="el-GR"/>
          </a:p>
        </p:txBody>
      </p:sp>
      <p:sp>
        <p:nvSpPr>
          <p:cNvPr id="8" name="7 - Στρογγυλεμένο ορθογώνιο"/>
          <p:cNvSpPr/>
          <p:nvPr/>
        </p:nvSpPr>
        <p:spPr>
          <a:xfrm>
            <a:off x="6588224" y="620688"/>
            <a:ext cx="2088232" cy="25202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endParaRPr lang="en-US" sz="2800" dirty="0" smtClean="0">
              <a:solidFill>
                <a:schemeClr val="tx1"/>
              </a:solidFill>
              <a:latin typeface="Calibri" pitchFamily="34" charset="0"/>
              <a:ea typeface="Calibri" pitchFamily="34" charset="0"/>
              <a:cs typeface="Times New Roman" pitchFamily="18" charset="0"/>
            </a:endParaRPr>
          </a:p>
          <a:p>
            <a:pPr lvl="0" fontAlgn="base">
              <a:spcBef>
                <a:spcPct val="0"/>
              </a:spcBef>
              <a:spcAft>
                <a:spcPct val="0"/>
              </a:spcAft>
              <a:buFontTx/>
              <a:buChar char="•"/>
            </a:pPr>
            <a:endParaRPr lang="en-US" sz="2800" dirty="0" smtClean="0">
              <a:solidFill>
                <a:schemeClr val="tx1"/>
              </a:solidFill>
              <a:latin typeface="Calibri" pitchFamily="34" charset="0"/>
              <a:ea typeface="Calibri" pitchFamily="34" charset="0"/>
              <a:cs typeface="Times New Roman" pitchFamily="18" charset="0"/>
            </a:endParaRPr>
          </a:p>
          <a:p>
            <a:pPr lvl="0" fontAlgn="base">
              <a:spcBef>
                <a:spcPct val="0"/>
              </a:spcBef>
              <a:spcAft>
                <a:spcPct val="0"/>
              </a:spcAft>
              <a:buFontTx/>
              <a:buChar char="•"/>
            </a:pPr>
            <a:r>
              <a:rPr lang="en-US" sz="2400" dirty="0" smtClean="0">
                <a:solidFill>
                  <a:schemeClr val="tx1"/>
                </a:solidFill>
                <a:latin typeface="Calibri" pitchFamily="34" charset="0"/>
                <a:ea typeface="Calibri" pitchFamily="34" charset="0"/>
                <a:cs typeface="Times New Roman" pitchFamily="18" charset="0"/>
              </a:rPr>
              <a:t>Start</a:t>
            </a:r>
            <a:endParaRPr lang="el-GR" sz="2400"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pPr>
            <a:r>
              <a:rPr lang="en-US" sz="2400" dirty="0" smtClean="0">
                <a:solidFill>
                  <a:schemeClr val="tx1"/>
                </a:solidFill>
                <a:latin typeface="Calibri" pitchFamily="34" charset="0"/>
                <a:ea typeface="Calibri" pitchFamily="34" charset="0"/>
                <a:cs typeface="Times New Roman" pitchFamily="18" charset="0"/>
              </a:rPr>
              <a:t> </a:t>
            </a:r>
            <a:r>
              <a:rPr lang="en-US" sz="2400" dirty="0" smtClean="0">
                <a:solidFill>
                  <a:schemeClr val="tx1"/>
                </a:solidFill>
                <a:latin typeface="Calibri" pitchFamily="34" charset="0"/>
                <a:ea typeface="Calibri" pitchFamily="34" charset="0"/>
                <a:cs typeface="Times New Roman" pitchFamily="18" charset="0"/>
              </a:rPr>
              <a:t>Magazine</a:t>
            </a:r>
            <a:endParaRPr lang="el-GR" sz="2400" dirty="0" smtClean="0">
              <a:solidFill>
                <a:schemeClr val="tx1"/>
              </a:solidFill>
              <a:latin typeface="Arial" pitchFamily="34" charset="0"/>
              <a:cs typeface="Arial" pitchFamily="34" charset="0"/>
            </a:endParaRPr>
          </a:p>
          <a:p>
            <a:pPr marL="182563" lvl="0" indent="-182563" eaLnBrk="0" fontAlgn="base" hangingPunct="0">
              <a:spcBef>
                <a:spcPct val="0"/>
              </a:spcBef>
              <a:spcAft>
                <a:spcPct val="0"/>
              </a:spcAft>
              <a:buFontTx/>
              <a:buChar char="•"/>
            </a:pPr>
            <a:r>
              <a:rPr lang="en-US" sz="2400" dirty="0" smtClean="0">
                <a:solidFill>
                  <a:schemeClr val="tx1"/>
                </a:solidFill>
                <a:latin typeface="Calibri" pitchFamily="34" charset="0"/>
                <a:ea typeface="Calibri" pitchFamily="34" charset="0"/>
                <a:cs typeface="Times New Roman" pitchFamily="18" charset="0"/>
              </a:rPr>
              <a:t> </a:t>
            </a:r>
            <a:r>
              <a:rPr lang="en-US" sz="2400" dirty="0" smtClean="0">
                <a:solidFill>
                  <a:schemeClr val="tx1"/>
                </a:solidFill>
                <a:latin typeface="Calibri" pitchFamily="34" charset="0"/>
                <a:ea typeface="Calibri" pitchFamily="34" charset="0"/>
                <a:cs typeface="Times New Roman" pitchFamily="18" charset="0"/>
              </a:rPr>
              <a:t>Profile</a:t>
            </a:r>
          </a:p>
          <a:p>
            <a:pPr marL="182563" indent="-182563" eaLnBrk="0" fontAlgn="base" hangingPunct="0">
              <a:spcBef>
                <a:spcPct val="0"/>
              </a:spcBef>
              <a:spcAft>
                <a:spcPct val="0"/>
              </a:spcAft>
              <a:buFontTx/>
              <a:buChar char="•"/>
            </a:pPr>
            <a:r>
              <a:rPr lang="en-US" sz="1600" i="1" dirty="0" smtClean="0">
                <a:solidFill>
                  <a:schemeClr val="tx1"/>
                </a:solidFill>
                <a:latin typeface="Calibri" pitchFamily="34" charset="0"/>
                <a:cs typeface="Times New Roman" pitchFamily="18" charset="0"/>
              </a:rPr>
              <a:t>Project team</a:t>
            </a:r>
            <a:endParaRPr lang="en-US" sz="1600" i="1" dirty="0" smtClean="0">
              <a:solidFill>
                <a:schemeClr val="tx1"/>
              </a:solidFill>
              <a:latin typeface="Arial" pitchFamily="34" charset="0"/>
              <a:cs typeface="Arial" pitchFamily="34" charset="0"/>
            </a:endParaRPr>
          </a:p>
          <a:p>
            <a:pPr marL="182563" lvl="0" indent="-182563" eaLnBrk="0" fontAlgn="base" hangingPunct="0">
              <a:spcBef>
                <a:spcPct val="0"/>
              </a:spcBef>
              <a:spcAft>
                <a:spcPct val="0"/>
              </a:spcAft>
              <a:buFontTx/>
              <a:buChar char="•"/>
            </a:pPr>
            <a:endParaRPr lang="en-US" sz="2800" dirty="0" smtClean="0">
              <a:solidFill>
                <a:schemeClr val="tx1"/>
              </a:solidFill>
              <a:latin typeface="Calibri" pitchFamily="34" charset="0"/>
              <a:ea typeface="Calibri" pitchFamily="34" charset="0"/>
              <a:cs typeface="Times New Roman" pitchFamily="18" charset="0"/>
            </a:endParaRPr>
          </a:p>
          <a:p>
            <a:pPr marL="182563" lvl="0" indent="-182563" eaLnBrk="0" fontAlgn="base" hangingPunct="0">
              <a:spcBef>
                <a:spcPct val="0"/>
              </a:spcBef>
              <a:spcAft>
                <a:spcPct val="0"/>
              </a:spcAft>
              <a:buFontTx/>
              <a:buChar char="•"/>
            </a:pPr>
            <a:endParaRPr lang="en-US" sz="2800" dirty="0" smtClean="0">
              <a:solidFill>
                <a:schemeClr val="tx1"/>
              </a:solidFill>
              <a:latin typeface="Arial" pitchFamily="34" charset="0"/>
              <a:cs typeface="Arial" pitchFamily="34" charset="0"/>
            </a:endParaRPr>
          </a:p>
          <a:p>
            <a:pPr algn="ct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8 - Θέση περιεχομένου" descr="επιλογή κειμένου.jpg"/>
          <p:cNvPicPr>
            <a:picLocks noGrp="1" noChangeAspect="1"/>
          </p:cNvPicPr>
          <p:nvPr>
            <p:ph idx="1"/>
          </p:nvPr>
        </p:nvPicPr>
        <p:blipFill>
          <a:blip r:embed="rId3" cstate="print"/>
          <a:stretch>
            <a:fillRect/>
          </a:stretch>
        </p:blipFill>
        <p:spPr>
          <a:xfrm>
            <a:off x="457200" y="1704885"/>
            <a:ext cx="8229600" cy="4316592"/>
          </a:xfrm>
        </p:spPr>
      </p:pic>
      <p:sp>
        <p:nvSpPr>
          <p:cNvPr id="2" name="1 - Τίτλος"/>
          <p:cNvSpPr>
            <a:spLocks noGrp="1"/>
          </p:cNvSpPr>
          <p:nvPr>
            <p:ph type="title"/>
          </p:nvPr>
        </p:nvSpPr>
        <p:spPr/>
        <p:txBody>
          <a:bodyPr/>
          <a:lstStyle/>
          <a:p>
            <a:r>
              <a:rPr lang="en-US" b="1" dirty="0" smtClean="0">
                <a:solidFill>
                  <a:srgbClr val="376092"/>
                </a:solidFill>
              </a:rPr>
              <a:t>Assistants</a:t>
            </a:r>
            <a:endParaRPr lang="el-GR" b="1" dirty="0">
              <a:solidFill>
                <a:srgbClr val="376092"/>
              </a:solidFill>
            </a:endParaRPr>
          </a:p>
        </p:txBody>
      </p:sp>
      <p:sp>
        <p:nvSpPr>
          <p:cNvPr id="4" name="3 - Έλλειψη"/>
          <p:cNvSpPr/>
          <p:nvPr/>
        </p:nvSpPr>
        <p:spPr>
          <a:xfrm>
            <a:off x="107504" y="1772816"/>
            <a:ext cx="1656000" cy="1152128"/>
          </a:xfrm>
          <a:prstGeom prst="ellipse">
            <a:avLst/>
          </a:prstGeom>
          <a:solidFill>
            <a:srgbClr val="5F5B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Learners’ profile</a:t>
            </a:r>
            <a:endParaRPr lang="el-GR" b="1" dirty="0" smtClean="0"/>
          </a:p>
        </p:txBody>
      </p:sp>
      <p:sp>
        <p:nvSpPr>
          <p:cNvPr id="7" name="6 - Έλλειψη"/>
          <p:cNvSpPr/>
          <p:nvPr/>
        </p:nvSpPr>
        <p:spPr>
          <a:xfrm>
            <a:off x="107504" y="476672"/>
            <a:ext cx="1656000" cy="115212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Access</a:t>
            </a:r>
            <a:endParaRPr lang="el-GR" b="1" dirty="0"/>
          </a:p>
        </p:txBody>
      </p:sp>
      <p:sp>
        <p:nvSpPr>
          <p:cNvPr id="8" name="7 - Έλλειψη"/>
          <p:cNvSpPr/>
          <p:nvPr/>
        </p:nvSpPr>
        <p:spPr>
          <a:xfrm>
            <a:off x="107504" y="3140968"/>
            <a:ext cx="1656000" cy="1152128"/>
          </a:xfrm>
          <a:prstGeom prst="ellipse">
            <a:avLst/>
          </a:prstGeom>
          <a:solidFill>
            <a:srgbClr val="537A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User-friendliness</a:t>
            </a:r>
            <a:endParaRPr lang="el-GR" sz="1600" b="1" dirty="0"/>
          </a:p>
        </p:txBody>
      </p:sp>
      <p:sp>
        <p:nvSpPr>
          <p:cNvPr id="9" name="8 - Έλλειψη"/>
          <p:cNvSpPr/>
          <p:nvPr/>
        </p:nvSpPr>
        <p:spPr>
          <a:xfrm>
            <a:off x="179512" y="4509120"/>
            <a:ext cx="1656000" cy="1152128"/>
          </a:xfrm>
          <a:prstGeom prst="ellipse">
            <a:avLst/>
          </a:prstGeom>
          <a:solidFill>
            <a:srgbClr val="4BAC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Pedagogy</a:t>
            </a:r>
            <a:endParaRPr lang="el-GR" b="1" dirty="0"/>
          </a:p>
        </p:txBody>
      </p:sp>
      <p:sp>
        <p:nvSpPr>
          <p:cNvPr id="10" name="9 - Θέση αριθμού διαφάνειας"/>
          <p:cNvSpPr>
            <a:spLocks noGrp="1"/>
          </p:cNvSpPr>
          <p:nvPr>
            <p:ph type="sldNum" sz="quarter" idx="12"/>
          </p:nvPr>
        </p:nvSpPr>
        <p:spPr/>
        <p:txBody>
          <a:bodyPr/>
          <a:lstStyle/>
          <a:p>
            <a:fld id="{4BB437E7-5A29-4770-B4FF-0B498342675B}" type="slidenum">
              <a:rPr lang="el-GR" smtClean="0"/>
              <a:pPr/>
              <a:t>18</a:t>
            </a:fld>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034"/>
            <a:ext cx="8229600" cy="1143000"/>
          </a:xfrm>
        </p:spPr>
        <p:txBody>
          <a:bodyPr>
            <a:normAutofit fontScale="90000"/>
          </a:bodyPr>
          <a:lstStyle/>
          <a:p>
            <a:r>
              <a:rPr lang="el-GR" b="1" dirty="0" smtClean="0">
                <a:solidFill>
                  <a:srgbClr val="376092"/>
                </a:solidFill>
                <a:cs typeface="Times New Roman" pitchFamily="18" charset="0"/>
              </a:rPr>
              <a:t>  </a:t>
            </a:r>
            <a:r>
              <a:rPr lang="en-US" b="1" dirty="0" smtClean="0">
                <a:solidFill>
                  <a:srgbClr val="376092"/>
                </a:solidFill>
                <a:cs typeface="Times New Roman" pitchFamily="18" charset="0"/>
              </a:rPr>
              <a:t>Internal Structure: Texts &amp; Activities</a:t>
            </a:r>
            <a:endParaRPr lang="el-GR" b="1" dirty="0">
              <a:solidFill>
                <a:srgbClr val="376092"/>
              </a:solidFill>
            </a:endParaRPr>
          </a:p>
        </p:txBody>
      </p:sp>
      <p:sp>
        <p:nvSpPr>
          <p:cNvPr id="12" name="Rectangle 11"/>
          <p:cNvSpPr/>
          <p:nvPr/>
        </p:nvSpPr>
        <p:spPr>
          <a:xfrm>
            <a:off x="611560" y="3573016"/>
            <a:ext cx="9906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Text</a:t>
            </a:r>
            <a:endParaRPr lang="el-GR" dirty="0"/>
          </a:p>
        </p:txBody>
      </p:sp>
      <p:sp>
        <p:nvSpPr>
          <p:cNvPr id="16" name="Rectangle 15"/>
          <p:cNvSpPr/>
          <p:nvPr/>
        </p:nvSpPr>
        <p:spPr>
          <a:xfrm>
            <a:off x="4716016" y="3212976"/>
            <a:ext cx="11430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Level 1</a:t>
            </a:r>
            <a:endParaRPr lang="el-GR" dirty="0"/>
          </a:p>
        </p:txBody>
      </p:sp>
      <p:sp>
        <p:nvSpPr>
          <p:cNvPr id="17" name="Rectangle 16"/>
          <p:cNvSpPr/>
          <p:nvPr/>
        </p:nvSpPr>
        <p:spPr>
          <a:xfrm>
            <a:off x="2411760" y="2708920"/>
            <a:ext cx="1295400" cy="5158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Focus on language</a:t>
            </a:r>
            <a:endParaRPr lang="el-GR" dirty="0"/>
          </a:p>
        </p:txBody>
      </p:sp>
      <p:cxnSp>
        <p:nvCxnSpPr>
          <p:cNvPr id="60" name="Straight Connector 59"/>
          <p:cNvCxnSpPr/>
          <p:nvPr/>
        </p:nvCxnSpPr>
        <p:spPr>
          <a:xfrm flipV="1">
            <a:off x="1619672" y="2924944"/>
            <a:ext cx="609600" cy="838200"/>
          </a:xfrm>
          <a:prstGeom prst="line">
            <a:avLst/>
          </a:prstGeom>
          <a:ln w="25400" cap="rnd">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2483768" y="3645024"/>
            <a:ext cx="12954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Focus on meaning</a:t>
            </a:r>
            <a:endParaRPr lang="el-GR" dirty="0"/>
          </a:p>
        </p:txBody>
      </p:sp>
      <p:sp>
        <p:nvSpPr>
          <p:cNvPr id="48" name="Rectangle 47"/>
          <p:cNvSpPr/>
          <p:nvPr/>
        </p:nvSpPr>
        <p:spPr>
          <a:xfrm>
            <a:off x="2483768" y="4653136"/>
            <a:ext cx="1295400" cy="6313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Focus on use</a:t>
            </a:r>
            <a:endParaRPr lang="el-GR" dirty="0"/>
          </a:p>
        </p:txBody>
      </p:sp>
      <p:sp>
        <p:nvSpPr>
          <p:cNvPr id="49" name="Rectangle 48"/>
          <p:cNvSpPr/>
          <p:nvPr/>
        </p:nvSpPr>
        <p:spPr>
          <a:xfrm>
            <a:off x="4716016" y="3822576"/>
            <a:ext cx="11430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Level </a:t>
            </a:r>
            <a:r>
              <a:rPr lang="el-GR" dirty="0" smtClean="0"/>
              <a:t>2</a:t>
            </a:r>
            <a:endParaRPr lang="el-GR" dirty="0"/>
          </a:p>
        </p:txBody>
      </p:sp>
      <p:sp>
        <p:nvSpPr>
          <p:cNvPr id="50" name="Rectangle 49"/>
          <p:cNvSpPr/>
          <p:nvPr/>
        </p:nvSpPr>
        <p:spPr>
          <a:xfrm>
            <a:off x="4716016" y="4432176"/>
            <a:ext cx="11430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Level</a:t>
            </a:r>
            <a:r>
              <a:rPr lang="el-GR" dirty="0" smtClean="0"/>
              <a:t> 3</a:t>
            </a:r>
            <a:endParaRPr lang="el-GR" dirty="0"/>
          </a:p>
        </p:txBody>
      </p:sp>
      <p:cxnSp>
        <p:nvCxnSpPr>
          <p:cNvPr id="69" name="Straight Connector 68"/>
          <p:cNvCxnSpPr/>
          <p:nvPr/>
        </p:nvCxnSpPr>
        <p:spPr>
          <a:xfrm>
            <a:off x="1619672" y="3789040"/>
            <a:ext cx="609600" cy="76200"/>
          </a:xfrm>
          <a:prstGeom prst="line">
            <a:avLst/>
          </a:prstGeom>
          <a:ln w="2540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619672" y="3789040"/>
            <a:ext cx="609600" cy="990600"/>
          </a:xfrm>
          <a:prstGeom prst="line">
            <a:avLst/>
          </a:prstGeom>
          <a:ln w="25400" cap="rnd">
            <a:solidFill>
              <a:schemeClr val="tx1"/>
            </a:solidFill>
            <a:headEnd type="none"/>
          </a:ln>
        </p:spPr>
        <p:style>
          <a:lnRef idx="1">
            <a:schemeClr val="accent1"/>
          </a:lnRef>
          <a:fillRef idx="0">
            <a:schemeClr val="accent1"/>
          </a:fillRef>
          <a:effectRef idx="0">
            <a:schemeClr val="accent1"/>
          </a:effectRef>
          <a:fontRef idx="minor">
            <a:schemeClr val="tx1"/>
          </a:fontRef>
        </p:style>
      </p:cxnSp>
      <p:grpSp>
        <p:nvGrpSpPr>
          <p:cNvPr id="43" name="42 - Ομάδα"/>
          <p:cNvGrpSpPr/>
          <p:nvPr/>
        </p:nvGrpSpPr>
        <p:grpSpPr>
          <a:xfrm>
            <a:off x="3851920" y="3356992"/>
            <a:ext cx="609600" cy="1219200"/>
            <a:chOff x="3962400" y="2362200"/>
            <a:chExt cx="609600" cy="1219200"/>
          </a:xfrm>
        </p:grpSpPr>
        <p:cxnSp>
          <p:nvCxnSpPr>
            <p:cNvPr id="78" name="Straight Connector 77"/>
            <p:cNvCxnSpPr/>
            <p:nvPr/>
          </p:nvCxnSpPr>
          <p:spPr>
            <a:xfrm flipV="1">
              <a:off x="3962400" y="2362200"/>
              <a:ext cx="609600" cy="609600"/>
            </a:xfrm>
            <a:prstGeom prst="line">
              <a:avLst/>
            </a:prstGeom>
            <a:ln w="2540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962400" y="2971800"/>
              <a:ext cx="609600" cy="0"/>
            </a:xfrm>
            <a:prstGeom prst="line">
              <a:avLst/>
            </a:prstGeom>
            <a:ln w="2540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962400" y="2971800"/>
              <a:ext cx="533400" cy="609600"/>
            </a:xfrm>
            <a:prstGeom prst="line">
              <a:avLst/>
            </a:prstGeom>
            <a:ln w="25400" cap="rnd">
              <a:solidFill>
                <a:schemeClr val="tx1"/>
              </a:solidFill>
              <a:headEnd type="none"/>
            </a:ln>
          </p:spPr>
          <p:style>
            <a:lnRef idx="1">
              <a:schemeClr val="accent1"/>
            </a:lnRef>
            <a:fillRef idx="0">
              <a:schemeClr val="accent1"/>
            </a:fillRef>
            <a:effectRef idx="0">
              <a:schemeClr val="accent1"/>
            </a:effectRef>
            <a:fontRef idx="minor">
              <a:schemeClr val="tx1"/>
            </a:fontRef>
          </p:style>
        </p:cxnSp>
      </p:grpSp>
      <p:grpSp>
        <p:nvGrpSpPr>
          <p:cNvPr id="44" name="43 - Ομάδα"/>
          <p:cNvGrpSpPr/>
          <p:nvPr/>
        </p:nvGrpSpPr>
        <p:grpSpPr>
          <a:xfrm>
            <a:off x="3779912" y="2348880"/>
            <a:ext cx="685800" cy="609600"/>
            <a:chOff x="3962400" y="1447800"/>
            <a:chExt cx="685800" cy="609600"/>
          </a:xfrm>
        </p:grpSpPr>
        <p:cxnSp>
          <p:nvCxnSpPr>
            <p:cNvPr id="94" name="Straight Connector 93"/>
            <p:cNvCxnSpPr/>
            <p:nvPr/>
          </p:nvCxnSpPr>
          <p:spPr>
            <a:xfrm flipV="1">
              <a:off x="3962400" y="1447800"/>
              <a:ext cx="533400" cy="609600"/>
            </a:xfrm>
            <a:prstGeom prst="line">
              <a:avLst/>
            </a:prstGeom>
            <a:ln w="25400" cap="rnd">
              <a:solidFill>
                <a:schemeClr val="tx1"/>
              </a:solidFill>
              <a:prstDash val="sysDot"/>
              <a:head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3962400" y="1676400"/>
              <a:ext cx="685800" cy="381000"/>
            </a:xfrm>
            <a:prstGeom prst="line">
              <a:avLst/>
            </a:prstGeom>
            <a:ln w="25400" cap="rnd">
              <a:solidFill>
                <a:schemeClr val="tx1"/>
              </a:solidFill>
              <a:prstDash val="sysDot"/>
              <a:head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3962400" y="1981200"/>
              <a:ext cx="685800" cy="76200"/>
            </a:xfrm>
            <a:prstGeom prst="line">
              <a:avLst/>
            </a:prstGeom>
            <a:ln w="25400" cap="rnd">
              <a:solidFill>
                <a:schemeClr val="tx1"/>
              </a:solidFill>
              <a:prstDash val="sysDot"/>
              <a:headEnd type="none"/>
            </a:ln>
          </p:spPr>
          <p:style>
            <a:lnRef idx="1">
              <a:schemeClr val="accent1"/>
            </a:lnRef>
            <a:fillRef idx="0">
              <a:schemeClr val="accent1"/>
            </a:fillRef>
            <a:effectRef idx="0">
              <a:schemeClr val="accent1"/>
            </a:effectRef>
            <a:fontRef idx="minor">
              <a:schemeClr val="tx1"/>
            </a:fontRef>
          </p:style>
        </p:cxnSp>
      </p:grpSp>
      <p:cxnSp>
        <p:nvCxnSpPr>
          <p:cNvPr id="99" name="Straight Connector 98"/>
          <p:cNvCxnSpPr/>
          <p:nvPr/>
        </p:nvCxnSpPr>
        <p:spPr>
          <a:xfrm>
            <a:off x="3923928" y="4941168"/>
            <a:ext cx="533400" cy="609600"/>
          </a:xfrm>
          <a:prstGeom prst="line">
            <a:avLst/>
          </a:prstGeom>
          <a:ln w="25400" cap="rnd">
            <a:solidFill>
              <a:schemeClr val="tx1"/>
            </a:solidFill>
            <a:prstDash val="sysDot"/>
            <a:headEnd type="none"/>
          </a:ln>
        </p:spPr>
        <p:style>
          <a:lnRef idx="1">
            <a:schemeClr val="accent1"/>
          </a:lnRef>
          <a:fillRef idx="0">
            <a:schemeClr val="accent1"/>
          </a:fillRef>
          <a:effectRef idx="0">
            <a:schemeClr val="accent1"/>
          </a:effectRef>
          <a:fontRef idx="minor">
            <a:schemeClr val="tx1"/>
          </a:fontRef>
        </p:style>
      </p:cxnSp>
      <p:grpSp>
        <p:nvGrpSpPr>
          <p:cNvPr id="42" name="41 - Ομάδα"/>
          <p:cNvGrpSpPr/>
          <p:nvPr/>
        </p:nvGrpSpPr>
        <p:grpSpPr>
          <a:xfrm>
            <a:off x="3923928" y="4869160"/>
            <a:ext cx="685800" cy="304800"/>
            <a:chOff x="3962400" y="3962400"/>
            <a:chExt cx="685800" cy="304800"/>
          </a:xfrm>
        </p:grpSpPr>
        <p:cxnSp>
          <p:nvCxnSpPr>
            <p:cNvPr id="100" name="Straight Connector 99"/>
            <p:cNvCxnSpPr/>
            <p:nvPr/>
          </p:nvCxnSpPr>
          <p:spPr>
            <a:xfrm>
              <a:off x="3962400" y="3962400"/>
              <a:ext cx="685800" cy="304800"/>
            </a:xfrm>
            <a:prstGeom prst="line">
              <a:avLst/>
            </a:prstGeom>
            <a:ln w="25400" cap="rnd">
              <a:solidFill>
                <a:schemeClr val="tx1"/>
              </a:solidFill>
              <a:prstDash val="sysDot"/>
              <a:headEnd type="none"/>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3962400" y="3962400"/>
              <a:ext cx="685800" cy="0"/>
            </a:xfrm>
            <a:prstGeom prst="line">
              <a:avLst/>
            </a:prstGeom>
            <a:ln w="25400" cap="rnd">
              <a:solidFill>
                <a:schemeClr val="tx1"/>
              </a:solidFill>
              <a:prstDash val="sysDot"/>
              <a:headEnd type="none"/>
            </a:ln>
          </p:spPr>
          <p:style>
            <a:lnRef idx="1">
              <a:schemeClr val="accent1"/>
            </a:lnRef>
            <a:fillRef idx="0">
              <a:schemeClr val="accent1"/>
            </a:fillRef>
            <a:effectRef idx="0">
              <a:schemeClr val="accent1"/>
            </a:effectRef>
            <a:fontRef idx="minor">
              <a:schemeClr val="tx1"/>
            </a:fontRef>
          </p:style>
        </p:cxnSp>
      </p:grpSp>
      <p:cxnSp>
        <p:nvCxnSpPr>
          <p:cNvPr id="116" name="Straight Connector 115"/>
          <p:cNvCxnSpPr/>
          <p:nvPr/>
        </p:nvCxnSpPr>
        <p:spPr>
          <a:xfrm flipV="1">
            <a:off x="5940152" y="2348880"/>
            <a:ext cx="304800" cy="990600"/>
          </a:xfrm>
          <a:prstGeom prst="line">
            <a:avLst/>
          </a:prstGeom>
          <a:ln w="25400" cap="rnd">
            <a:solidFill>
              <a:schemeClr val="tx1"/>
            </a:solidFill>
            <a:prstDash val="sysDot"/>
            <a:headEnd type="none"/>
          </a:ln>
        </p:spPr>
        <p:style>
          <a:lnRef idx="1">
            <a:schemeClr val="accent1"/>
          </a:lnRef>
          <a:fillRef idx="0">
            <a:schemeClr val="accent1"/>
          </a:fillRef>
          <a:effectRef idx="0">
            <a:schemeClr val="accent1"/>
          </a:effectRef>
          <a:fontRef idx="minor">
            <a:schemeClr val="tx1"/>
          </a:fontRef>
        </p:style>
      </p:cxnSp>
      <p:grpSp>
        <p:nvGrpSpPr>
          <p:cNvPr id="46" name="45 - Ομάδα"/>
          <p:cNvGrpSpPr/>
          <p:nvPr/>
        </p:nvGrpSpPr>
        <p:grpSpPr>
          <a:xfrm>
            <a:off x="5940152" y="2492896"/>
            <a:ext cx="1981200" cy="2514600"/>
            <a:chOff x="6019800" y="1447800"/>
            <a:chExt cx="1981200" cy="2514600"/>
          </a:xfrm>
        </p:grpSpPr>
        <p:sp>
          <p:nvSpPr>
            <p:cNvPr id="57" name="Oval 56"/>
            <p:cNvSpPr/>
            <p:nvPr/>
          </p:nvSpPr>
          <p:spPr>
            <a:xfrm>
              <a:off x="7391400" y="2895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Oval 57"/>
            <p:cNvSpPr/>
            <p:nvPr/>
          </p:nvSpPr>
          <p:spPr>
            <a:xfrm>
              <a:off x="7391400" y="3124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 name="Oval 58"/>
            <p:cNvSpPr/>
            <p:nvPr/>
          </p:nvSpPr>
          <p:spPr>
            <a:xfrm>
              <a:off x="7391400" y="3352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 name="Rectangle 50"/>
            <p:cNvSpPr/>
            <p:nvPr/>
          </p:nvSpPr>
          <p:spPr>
            <a:xfrm>
              <a:off x="6858000" y="190500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Exercise</a:t>
              </a:r>
              <a:r>
                <a:rPr lang="el-GR" dirty="0" smtClean="0"/>
                <a:t> 1</a:t>
              </a:r>
              <a:endParaRPr lang="el-GR" dirty="0"/>
            </a:p>
          </p:txBody>
        </p:sp>
        <p:sp>
          <p:nvSpPr>
            <p:cNvPr id="61" name="Rectangle 60"/>
            <p:cNvSpPr/>
            <p:nvPr/>
          </p:nvSpPr>
          <p:spPr>
            <a:xfrm>
              <a:off x="6858000" y="236220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Exercise</a:t>
              </a:r>
              <a:r>
                <a:rPr lang="el-GR" dirty="0" smtClean="0"/>
                <a:t> 2</a:t>
              </a:r>
              <a:endParaRPr lang="el-GR" dirty="0"/>
            </a:p>
          </p:txBody>
        </p:sp>
        <p:sp>
          <p:nvSpPr>
            <p:cNvPr id="65" name="Rectangle 64"/>
            <p:cNvSpPr/>
            <p:nvPr/>
          </p:nvSpPr>
          <p:spPr>
            <a:xfrm>
              <a:off x="6858000" y="365760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Exercise</a:t>
              </a:r>
              <a:r>
                <a:rPr lang="el-GR" dirty="0" smtClean="0"/>
                <a:t> ν</a:t>
              </a:r>
              <a:endParaRPr lang="el-GR" dirty="0"/>
            </a:p>
          </p:txBody>
        </p:sp>
        <p:cxnSp>
          <p:nvCxnSpPr>
            <p:cNvPr id="86" name="Straight Connector 85"/>
            <p:cNvCxnSpPr/>
            <p:nvPr/>
          </p:nvCxnSpPr>
          <p:spPr>
            <a:xfrm flipV="1">
              <a:off x="6019800" y="2590800"/>
              <a:ext cx="609600" cy="381000"/>
            </a:xfrm>
            <a:prstGeom prst="line">
              <a:avLst/>
            </a:prstGeom>
            <a:ln w="2540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019800" y="2971800"/>
              <a:ext cx="685800" cy="838200"/>
            </a:xfrm>
            <a:prstGeom prst="line">
              <a:avLst/>
            </a:prstGeom>
            <a:ln w="2540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6019800" y="2057400"/>
              <a:ext cx="685800" cy="914400"/>
            </a:xfrm>
            <a:prstGeom prst="line">
              <a:avLst/>
            </a:prstGeom>
            <a:ln w="25400" cap="rnd">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6019800" y="1752600"/>
              <a:ext cx="685800" cy="609600"/>
            </a:xfrm>
            <a:prstGeom prst="line">
              <a:avLst/>
            </a:prstGeom>
            <a:ln w="25400" cap="rnd">
              <a:solidFill>
                <a:schemeClr val="tx1"/>
              </a:solidFill>
              <a:prstDash val="sysDot"/>
              <a:headEnd type="none"/>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6019800" y="1447800"/>
              <a:ext cx="609600" cy="914400"/>
            </a:xfrm>
            <a:prstGeom prst="line">
              <a:avLst/>
            </a:prstGeom>
            <a:ln w="25400" cap="rnd">
              <a:solidFill>
                <a:schemeClr val="tx1"/>
              </a:solidFill>
              <a:prstDash val="sysDot"/>
              <a:headEnd type="none"/>
            </a:ln>
          </p:spPr>
          <p:style>
            <a:lnRef idx="1">
              <a:schemeClr val="accent1"/>
            </a:lnRef>
            <a:fillRef idx="0">
              <a:schemeClr val="accent1"/>
            </a:fillRef>
            <a:effectRef idx="0">
              <a:schemeClr val="accent1"/>
            </a:effectRef>
            <a:fontRef idx="minor">
              <a:schemeClr val="tx1"/>
            </a:fontRef>
          </p:style>
        </p:cxnSp>
      </p:grpSp>
      <p:grpSp>
        <p:nvGrpSpPr>
          <p:cNvPr id="45" name="44 - Ομάδα"/>
          <p:cNvGrpSpPr/>
          <p:nvPr/>
        </p:nvGrpSpPr>
        <p:grpSpPr>
          <a:xfrm>
            <a:off x="6156176" y="4725144"/>
            <a:ext cx="838200" cy="1143000"/>
            <a:chOff x="6019800" y="3581400"/>
            <a:chExt cx="838200" cy="1143000"/>
          </a:xfrm>
        </p:grpSpPr>
        <p:cxnSp>
          <p:nvCxnSpPr>
            <p:cNvPr id="130" name="Straight Connector 129"/>
            <p:cNvCxnSpPr/>
            <p:nvPr/>
          </p:nvCxnSpPr>
          <p:spPr>
            <a:xfrm>
              <a:off x="6019800" y="3581400"/>
              <a:ext cx="685800" cy="990600"/>
            </a:xfrm>
            <a:prstGeom prst="line">
              <a:avLst/>
            </a:prstGeom>
            <a:ln w="25400" cap="rnd">
              <a:solidFill>
                <a:schemeClr val="tx1"/>
              </a:solidFill>
              <a:prstDash val="sysDot"/>
              <a:headEnd type="none"/>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019800" y="3581400"/>
              <a:ext cx="457200" cy="1143000"/>
            </a:xfrm>
            <a:prstGeom prst="line">
              <a:avLst/>
            </a:prstGeom>
            <a:ln w="25400" cap="rnd">
              <a:solidFill>
                <a:schemeClr val="tx1"/>
              </a:solidFill>
              <a:prstDash val="sysDot"/>
              <a:headEnd type="none"/>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019800" y="3581400"/>
              <a:ext cx="838200" cy="762000"/>
            </a:xfrm>
            <a:prstGeom prst="line">
              <a:avLst/>
            </a:prstGeom>
            <a:ln w="25400" cap="rnd">
              <a:solidFill>
                <a:schemeClr val="tx1"/>
              </a:solidFill>
              <a:prstDash val="sysDot"/>
              <a:headEnd type="none"/>
            </a:ln>
          </p:spPr>
          <p:style>
            <a:lnRef idx="1">
              <a:schemeClr val="accent1"/>
            </a:lnRef>
            <a:fillRef idx="0">
              <a:schemeClr val="accent1"/>
            </a:fillRef>
            <a:effectRef idx="0">
              <a:schemeClr val="accent1"/>
            </a:effectRef>
            <a:fontRef idx="minor">
              <a:schemeClr val="tx1"/>
            </a:fontRef>
          </p:style>
        </p:cxnSp>
      </p:grpSp>
      <p:sp>
        <p:nvSpPr>
          <p:cNvPr id="39" name="38 - Έλλειψη"/>
          <p:cNvSpPr/>
          <p:nvPr/>
        </p:nvSpPr>
        <p:spPr>
          <a:xfrm>
            <a:off x="179512" y="908720"/>
            <a:ext cx="1656000" cy="115212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Access</a:t>
            </a:r>
            <a:r>
              <a:rPr lang="el-GR" b="1" dirty="0" smtClean="0"/>
              <a:t> </a:t>
            </a:r>
            <a:endParaRPr lang="el-GR" b="1" dirty="0"/>
          </a:p>
        </p:txBody>
      </p:sp>
      <p:sp>
        <p:nvSpPr>
          <p:cNvPr id="40" name="39 - Έλλειψη"/>
          <p:cNvSpPr/>
          <p:nvPr/>
        </p:nvSpPr>
        <p:spPr>
          <a:xfrm>
            <a:off x="179512" y="2132856"/>
            <a:ext cx="1656000" cy="1152128"/>
          </a:xfrm>
          <a:prstGeom prst="ellipse">
            <a:avLst/>
          </a:prstGeom>
          <a:solidFill>
            <a:srgbClr val="4BAC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Pedagogy</a:t>
            </a:r>
            <a:endParaRPr lang="el-GR" b="1" dirty="0"/>
          </a:p>
        </p:txBody>
      </p:sp>
      <p:sp>
        <p:nvSpPr>
          <p:cNvPr id="52" name="40 - Στρογγυλεμένο ορθογώνιο"/>
          <p:cNvSpPr/>
          <p:nvPr/>
        </p:nvSpPr>
        <p:spPr>
          <a:xfrm>
            <a:off x="6660232" y="1340768"/>
            <a:ext cx="2160240" cy="39604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2200" dirty="0" smtClean="0">
              <a:solidFill>
                <a:schemeClr val="tx1"/>
              </a:solidFill>
            </a:endParaRPr>
          </a:p>
          <a:p>
            <a:pPr lvl="0"/>
            <a:r>
              <a:rPr lang="en-US" sz="2000" dirty="0" smtClean="0">
                <a:solidFill>
                  <a:schemeClr val="tx1"/>
                </a:solidFill>
              </a:rPr>
              <a:t>To </a:t>
            </a:r>
            <a:r>
              <a:rPr lang="en-US" sz="2000" dirty="0" smtClean="0">
                <a:solidFill>
                  <a:schemeClr val="tx1"/>
                </a:solidFill>
              </a:rPr>
              <a:t>accommodate the students’ different proficiency </a:t>
            </a:r>
            <a:r>
              <a:rPr lang="en-US" sz="2000" dirty="0" smtClean="0">
                <a:solidFill>
                  <a:schemeClr val="tx1"/>
                </a:solidFill>
              </a:rPr>
              <a:t>levels and language needs (additionally catered for via various methods e.g. scaffolding)</a:t>
            </a:r>
            <a:endParaRPr lang="en-US" sz="2000" dirty="0" smtClean="0">
              <a:solidFill>
                <a:schemeClr val="tx1"/>
              </a:solidFill>
            </a:endParaRPr>
          </a:p>
          <a:p>
            <a:pPr lvl="0"/>
            <a:endParaRPr lang="el-GR" sz="2400" dirty="0" smtClean="0">
              <a:solidFill>
                <a:schemeClr val="tx1"/>
              </a:solidFill>
            </a:endParaRPr>
          </a:p>
        </p:txBody>
      </p:sp>
      <p:sp>
        <p:nvSpPr>
          <p:cNvPr id="54" name="Rectangle 16"/>
          <p:cNvSpPr/>
          <p:nvPr/>
        </p:nvSpPr>
        <p:spPr>
          <a:xfrm>
            <a:off x="2411760" y="1844824"/>
            <a:ext cx="1295400" cy="5158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u="sng" dirty="0" smtClean="0"/>
              <a:t>Activities</a:t>
            </a:r>
            <a:endParaRPr lang="el-GR" u="sng" dirty="0"/>
          </a:p>
        </p:txBody>
      </p:sp>
      <p:sp>
        <p:nvSpPr>
          <p:cNvPr id="53" name="52 - Θέση αριθμού διαφάνειας"/>
          <p:cNvSpPr>
            <a:spLocks noGrp="1"/>
          </p:cNvSpPr>
          <p:nvPr>
            <p:ph type="sldNum" sz="quarter" idx="12"/>
          </p:nvPr>
        </p:nvSpPr>
        <p:spPr/>
        <p:txBody>
          <a:bodyPr/>
          <a:lstStyle/>
          <a:p>
            <a:fld id="{4BB437E7-5A29-4770-B4FF-0B498342675B}" type="slidenum">
              <a:rPr lang="el-GR" smtClean="0"/>
              <a:pPr/>
              <a:t>19</a:t>
            </a:fld>
            <a:endParaRPr lang="el-GR"/>
          </a:p>
        </p:txBody>
      </p:sp>
    </p:spTree>
    <p:extLst>
      <p:ext uri="{BB962C8B-B14F-4D97-AF65-F5344CB8AC3E}">
        <p14:creationId xmlns="" xmlns:p14="http://schemas.microsoft.com/office/powerpoint/2010/main" val="332552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000" fill="hold"/>
                                        <p:tgtEl>
                                          <p:spTgt spid="52"/>
                                        </p:tgtEl>
                                        <p:attrNameLst>
                                          <p:attrName>ppt_w</p:attrName>
                                        </p:attrNameLst>
                                      </p:cBhvr>
                                      <p:tavLst>
                                        <p:tav tm="0">
                                          <p:val>
                                            <p:strVal val="#ppt_w*0.70"/>
                                          </p:val>
                                        </p:tav>
                                        <p:tav tm="100000">
                                          <p:val>
                                            <p:strVal val="#ppt_w"/>
                                          </p:val>
                                        </p:tav>
                                      </p:tavLst>
                                    </p:anim>
                                    <p:anim calcmode="lin" valueType="num">
                                      <p:cBhvr>
                                        <p:cTn id="8" dur="1000" fill="hold"/>
                                        <p:tgtEl>
                                          <p:spTgt spid="52"/>
                                        </p:tgtEl>
                                        <p:attrNameLst>
                                          <p:attrName>ppt_h</p:attrName>
                                        </p:attrNameLst>
                                      </p:cBhvr>
                                      <p:tavLst>
                                        <p:tav tm="0">
                                          <p:val>
                                            <p:strVal val="#ppt_h"/>
                                          </p:val>
                                        </p:tav>
                                        <p:tav tm="100000">
                                          <p:val>
                                            <p:strVal val="#ppt_h"/>
                                          </p:val>
                                        </p:tav>
                                      </p:tavLst>
                                    </p:anim>
                                    <p:animEffect transition="in" filter="fade">
                                      <p:cBhvr>
                                        <p:cTn id="9"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solidFill>
                  <a:schemeClr val="accent1">
                    <a:lumMod val="75000"/>
                  </a:schemeClr>
                </a:solidFill>
              </a:rPr>
              <a:t>Outline</a:t>
            </a:r>
            <a:endParaRPr lang="el-GR" b="1" dirty="0">
              <a:solidFill>
                <a:schemeClr val="accent1">
                  <a:lumMod val="75000"/>
                </a:schemeClr>
              </a:solidFill>
            </a:endParaRPr>
          </a:p>
        </p:txBody>
      </p:sp>
      <p:sp>
        <p:nvSpPr>
          <p:cNvPr id="3" name="2 - Θέση περιεχομένου"/>
          <p:cNvSpPr>
            <a:spLocks noGrp="1"/>
          </p:cNvSpPr>
          <p:nvPr>
            <p:ph idx="1"/>
          </p:nvPr>
        </p:nvSpPr>
        <p:spPr/>
        <p:txBody>
          <a:bodyPr/>
          <a:lstStyle/>
          <a:p>
            <a:r>
              <a:rPr lang="en-US" dirty="0" smtClean="0"/>
              <a:t>The Context</a:t>
            </a:r>
          </a:p>
          <a:p>
            <a:r>
              <a:rPr lang="en-US" dirty="0" smtClean="0"/>
              <a:t>Challenges  &amp; Design </a:t>
            </a:r>
            <a:r>
              <a:rPr lang="en-US" dirty="0" smtClean="0"/>
              <a:t>considerations</a:t>
            </a:r>
            <a:endParaRPr lang="en-US" dirty="0" smtClean="0"/>
          </a:p>
          <a:p>
            <a:pPr lvl="1"/>
            <a:r>
              <a:rPr lang="en-US" dirty="0" smtClean="0"/>
              <a:t>Access</a:t>
            </a:r>
          </a:p>
          <a:p>
            <a:pPr lvl="1"/>
            <a:r>
              <a:rPr lang="en-US" dirty="0" smtClean="0"/>
              <a:t>Learners’ profile</a:t>
            </a:r>
            <a:endParaRPr lang="en-US" dirty="0" smtClean="0"/>
          </a:p>
          <a:p>
            <a:pPr lvl="1"/>
            <a:r>
              <a:rPr lang="en-US" dirty="0" smtClean="0"/>
              <a:t>User-friendliness</a:t>
            </a:r>
          </a:p>
          <a:p>
            <a:pPr lvl="1"/>
            <a:r>
              <a:rPr lang="en-US" dirty="0" smtClean="0"/>
              <a:t>Pedagogy</a:t>
            </a:r>
          </a:p>
          <a:p>
            <a:r>
              <a:rPr lang="en-US" dirty="0" smtClean="0"/>
              <a:t>Decisions– </a:t>
            </a:r>
            <a:r>
              <a:rPr lang="en-US" dirty="0" smtClean="0"/>
              <a:t>t</a:t>
            </a:r>
            <a:r>
              <a:rPr lang="en-US" dirty="0" smtClean="0"/>
              <a:t>heoretical </a:t>
            </a:r>
            <a:r>
              <a:rPr lang="en-US" dirty="0" smtClean="0"/>
              <a:t>f</a:t>
            </a:r>
            <a:r>
              <a:rPr lang="en-US" dirty="0" smtClean="0"/>
              <a:t>ramework, pedagogical &amp; design </a:t>
            </a:r>
            <a:r>
              <a:rPr lang="en-US" dirty="0" smtClean="0"/>
              <a:t>a</a:t>
            </a:r>
            <a:r>
              <a:rPr lang="en-US" dirty="0" smtClean="0"/>
              <a:t>spects</a:t>
            </a:r>
            <a:endParaRPr lang="en-US" dirty="0" smtClean="0"/>
          </a:p>
          <a:p>
            <a:endParaRPr lang="en-US" dirty="0" smtClean="0"/>
          </a:p>
        </p:txBody>
      </p:sp>
      <p:sp>
        <p:nvSpPr>
          <p:cNvPr id="4" name="3 - Θέση αριθμού διαφάνειας"/>
          <p:cNvSpPr>
            <a:spLocks noGrp="1"/>
          </p:cNvSpPr>
          <p:nvPr>
            <p:ph type="sldNum" sz="quarter" idx="12"/>
          </p:nvPr>
        </p:nvSpPr>
        <p:spPr/>
        <p:txBody>
          <a:bodyPr/>
          <a:lstStyle/>
          <a:p>
            <a:fld id="{4BB437E7-5A29-4770-B4FF-0B498342675B}" type="slidenum">
              <a:rPr lang="el-GR" smtClean="0"/>
              <a:pPr/>
              <a:t>2</a:t>
            </a:fld>
            <a:endParaRPr 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 Θέση περιεχομένου" descr="text.png"/>
          <p:cNvPicPr>
            <a:picLocks noGrp="1" noChangeAspect="1"/>
          </p:cNvPicPr>
          <p:nvPr>
            <p:ph idx="1"/>
          </p:nvPr>
        </p:nvPicPr>
        <p:blipFill>
          <a:blip r:embed="rId3" cstate="print"/>
          <a:stretch>
            <a:fillRect/>
          </a:stretch>
        </p:blipFill>
        <p:spPr>
          <a:xfrm>
            <a:off x="457200" y="1625189"/>
            <a:ext cx="8229600" cy="4475984"/>
          </a:xfrm>
        </p:spPr>
      </p:pic>
      <p:sp>
        <p:nvSpPr>
          <p:cNvPr id="6" name="5 - Τίτλος"/>
          <p:cNvSpPr>
            <a:spLocks noGrp="1"/>
          </p:cNvSpPr>
          <p:nvPr>
            <p:ph type="title"/>
          </p:nvPr>
        </p:nvSpPr>
        <p:spPr/>
        <p:txBody>
          <a:bodyPr/>
          <a:lstStyle/>
          <a:p>
            <a:r>
              <a:rPr lang="en-US" b="1" dirty="0" smtClean="0">
                <a:solidFill>
                  <a:schemeClr val="accent1">
                    <a:lumMod val="75000"/>
                  </a:schemeClr>
                </a:solidFill>
              </a:rPr>
              <a:t>Text Features</a:t>
            </a:r>
            <a:endParaRPr lang="el-GR" b="1" dirty="0">
              <a:solidFill>
                <a:schemeClr val="accent1">
                  <a:lumMod val="75000"/>
                </a:schemeClr>
              </a:solidFill>
            </a:endParaRPr>
          </a:p>
        </p:txBody>
      </p:sp>
      <p:sp>
        <p:nvSpPr>
          <p:cNvPr id="4" name="3 - Έλλειψη"/>
          <p:cNvSpPr/>
          <p:nvPr/>
        </p:nvSpPr>
        <p:spPr>
          <a:xfrm>
            <a:off x="107504" y="260648"/>
            <a:ext cx="1656000" cy="115212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Access</a:t>
            </a:r>
            <a:endParaRPr lang="el-GR" b="1" dirty="0"/>
          </a:p>
        </p:txBody>
      </p:sp>
      <p:sp>
        <p:nvSpPr>
          <p:cNvPr id="7" name="6 - Έλλειψη"/>
          <p:cNvSpPr/>
          <p:nvPr/>
        </p:nvSpPr>
        <p:spPr>
          <a:xfrm>
            <a:off x="107504" y="1484784"/>
            <a:ext cx="1656000" cy="1152128"/>
          </a:xfrm>
          <a:prstGeom prst="ellipse">
            <a:avLst/>
          </a:prstGeom>
          <a:solidFill>
            <a:srgbClr val="4BAC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Pedagogy</a:t>
            </a:r>
            <a:endParaRPr lang="el-GR" b="1" dirty="0"/>
          </a:p>
        </p:txBody>
      </p:sp>
      <p:sp>
        <p:nvSpPr>
          <p:cNvPr id="9" name="8 - Θέση αριθμού διαφάνειας"/>
          <p:cNvSpPr>
            <a:spLocks noGrp="1"/>
          </p:cNvSpPr>
          <p:nvPr>
            <p:ph type="sldNum" sz="quarter" idx="12"/>
          </p:nvPr>
        </p:nvSpPr>
        <p:spPr/>
        <p:txBody>
          <a:bodyPr/>
          <a:lstStyle/>
          <a:p>
            <a:fld id="{4BB437E7-5A29-4770-B4FF-0B498342675B}" type="slidenum">
              <a:rPr lang="el-GR" smtClean="0"/>
              <a:pPr/>
              <a:t>20</a:t>
            </a:fld>
            <a:endParaRPr lang="el-GR"/>
          </a:p>
        </p:txBody>
      </p:sp>
      <p:sp>
        <p:nvSpPr>
          <p:cNvPr id="11" name="10 - Στρογγυλεμένο ορθογώνιο"/>
          <p:cNvSpPr/>
          <p:nvPr/>
        </p:nvSpPr>
        <p:spPr>
          <a:xfrm>
            <a:off x="6444208" y="188640"/>
            <a:ext cx="2304256" cy="25922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endParaRPr lang="en-US" sz="2800" dirty="0" smtClean="0">
              <a:solidFill>
                <a:schemeClr val="tx1"/>
              </a:solidFill>
              <a:latin typeface="Calibri" pitchFamily="34" charset="0"/>
              <a:ea typeface="Calibri" pitchFamily="34" charset="0"/>
              <a:cs typeface="Times New Roman" pitchFamily="18" charset="0"/>
            </a:endParaRPr>
          </a:p>
          <a:p>
            <a:pPr lvl="0" fontAlgn="base">
              <a:spcBef>
                <a:spcPct val="0"/>
              </a:spcBef>
              <a:spcAft>
                <a:spcPct val="0"/>
              </a:spcAft>
              <a:buFontTx/>
              <a:buChar char="•"/>
            </a:pPr>
            <a:endParaRPr lang="en-US" sz="2800" dirty="0" smtClean="0">
              <a:solidFill>
                <a:schemeClr val="tx1"/>
              </a:solidFill>
              <a:latin typeface="Calibri" pitchFamily="34" charset="0"/>
              <a:ea typeface="Calibri" pitchFamily="34" charset="0"/>
              <a:cs typeface="Times New Roman" pitchFamily="18" charset="0"/>
            </a:endParaRPr>
          </a:p>
          <a:p>
            <a:pPr lvl="0" fontAlgn="base">
              <a:spcBef>
                <a:spcPct val="0"/>
              </a:spcBef>
              <a:spcAft>
                <a:spcPct val="0"/>
              </a:spcAft>
              <a:buFontTx/>
              <a:buChar char="•"/>
            </a:pPr>
            <a:r>
              <a:rPr lang="en-US" sz="2400" dirty="0" smtClean="0">
                <a:solidFill>
                  <a:schemeClr val="tx1"/>
                </a:solidFill>
                <a:latin typeface="Calibri" pitchFamily="34" charset="0"/>
                <a:cs typeface="Times New Roman" pitchFamily="18" charset="0"/>
              </a:rPr>
              <a:t> Translation</a:t>
            </a:r>
          </a:p>
          <a:p>
            <a:pPr lvl="0" fontAlgn="base">
              <a:spcBef>
                <a:spcPct val="0"/>
              </a:spcBef>
              <a:spcAft>
                <a:spcPct val="0"/>
              </a:spcAft>
              <a:buFontTx/>
              <a:buChar char="•"/>
            </a:pPr>
            <a:r>
              <a:rPr lang="en-US" sz="2400" dirty="0" smtClean="0">
                <a:solidFill>
                  <a:schemeClr val="tx1"/>
                </a:solidFill>
                <a:latin typeface="Calibri" pitchFamily="34" charset="0"/>
                <a:cs typeface="Times New Roman" pitchFamily="18" charset="0"/>
              </a:rPr>
              <a:t> Glossary</a:t>
            </a:r>
          </a:p>
          <a:p>
            <a:pPr lvl="0" fontAlgn="base">
              <a:spcBef>
                <a:spcPct val="0"/>
              </a:spcBef>
              <a:spcAft>
                <a:spcPct val="0"/>
              </a:spcAft>
              <a:buFontTx/>
              <a:buChar char="•"/>
            </a:pPr>
            <a:r>
              <a:rPr lang="en-US" sz="2400" dirty="0" smtClean="0">
                <a:solidFill>
                  <a:schemeClr val="tx1"/>
                </a:solidFill>
                <a:latin typeface="Calibri" pitchFamily="34" charset="0"/>
                <a:cs typeface="Times New Roman" pitchFamily="18" charset="0"/>
              </a:rPr>
              <a:t> Synchronized narration</a:t>
            </a:r>
            <a:endParaRPr lang="en-US" sz="2400" dirty="0" smtClean="0">
              <a:solidFill>
                <a:schemeClr val="tx1"/>
              </a:solidFill>
              <a:latin typeface="Calibri" pitchFamily="34" charset="0"/>
              <a:ea typeface="Calibri" pitchFamily="34" charset="0"/>
              <a:cs typeface="Times New Roman" pitchFamily="18" charset="0"/>
            </a:endParaRPr>
          </a:p>
          <a:p>
            <a:pPr marL="182563" lvl="0" indent="-182563" eaLnBrk="0" fontAlgn="base" hangingPunct="0">
              <a:spcBef>
                <a:spcPct val="0"/>
              </a:spcBef>
              <a:spcAft>
                <a:spcPct val="0"/>
              </a:spcAft>
              <a:buFontTx/>
              <a:buChar char="•"/>
            </a:pPr>
            <a:endParaRPr lang="en-US" sz="2800" dirty="0" smtClean="0">
              <a:solidFill>
                <a:schemeClr val="tx1"/>
              </a:solidFill>
              <a:latin typeface="Arial" pitchFamily="34" charset="0"/>
              <a:cs typeface="Arial" pitchFamily="34" charset="0"/>
            </a:endParaRPr>
          </a:p>
          <a:p>
            <a:pPr algn="ct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solidFill>
                  <a:srgbClr val="376092"/>
                </a:solidFill>
              </a:rPr>
              <a:t>Types of Activities</a:t>
            </a:r>
            <a:endParaRPr lang="el-GR" b="1" dirty="0">
              <a:solidFill>
                <a:srgbClr val="376092"/>
              </a:solidFill>
            </a:endParaRPr>
          </a:p>
        </p:txBody>
      </p:sp>
      <p:pic>
        <p:nvPicPr>
          <p:cNvPr id="4" name="3 - Θέση περιεχομένου" descr="επιλογη επιπεδου.jpg"/>
          <p:cNvPicPr>
            <a:picLocks noGrp="1" noChangeAspect="1"/>
          </p:cNvPicPr>
          <p:nvPr>
            <p:ph idx="1"/>
          </p:nvPr>
        </p:nvPicPr>
        <p:blipFill>
          <a:blip r:embed="rId3" cstate="print"/>
          <a:stretch>
            <a:fillRect/>
          </a:stretch>
        </p:blipFill>
        <p:spPr>
          <a:xfrm>
            <a:off x="457200" y="1605788"/>
            <a:ext cx="8229600" cy="4514786"/>
          </a:xfrm>
        </p:spPr>
      </p:pic>
      <p:sp>
        <p:nvSpPr>
          <p:cNvPr id="6" name="5 - Στρογγυλεμένο ορθογώνιο"/>
          <p:cNvSpPr/>
          <p:nvPr/>
        </p:nvSpPr>
        <p:spPr>
          <a:xfrm>
            <a:off x="6372200" y="1196752"/>
            <a:ext cx="2304256" cy="51845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lvl="0" indent="-174625">
              <a:buFont typeface="Arial" pitchFamily="34" charset="0"/>
              <a:buChar char="•"/>
            </a:pPr>
            <a:r>
              <a:rPr lang="en-US" sz="2400" dirty="0" smtClean="0">
                <a:solidFill>
                  <a:schemeClr val="tx1"/>
                </a:solidFill>
              </a:rPr>
              <a:t>True/false</a:t>
            </a:r>
          </a:p>
          <a:p>
            <a:pPr marL="174625" lvl="0" indent="-174625">
              <a:buFont typeface="Arial" pitchFamily="34" charset="0"/>
              <a:buChar char="•"/>
            </a:pPr>
            <a:r>
              <a:rPr lang="en-US" sz="2400" dirty="0" smtClean="0">
                <a:solidFill>
                  <a:schemeClr val="tx1"/>
                </a:solidFill>
              </a:rPr>
              <a:t>Multiple choice</a:t>
            </a:r>
          </a:p>
          <a:p>
            <a:pPr marL="174625" lvl="0" indent="-174625">
              <a:buFont typeface="Arial" pitchFamily="34" charset="0"/>
              <a:buChar char="•"/>
            </a:pPr>
            <a:r>
              <a:rPr lang="en-US" sz="2400" dirty="0" smtClean="0">
                <a:solidFill>
                  <a:schemeClr val="tx1"/>
                </a:solidFill>
              </a:rPr>
              <a:t>Fill-in-the blanks</a:t>
            </a:r>
          </a:p>
          <a:p>
            <a:pPr marL="174625" lvl="0" indent="-174625">
              <a:buFont typeface="Arial" pitchFamily="34" charset="0"/>
              <a:buChar char="•"/>
            </a:pPr>
            <a:r>
              <a:rPr lang="en-US" sz="2400" dirty="0" smtClean="0">
                <a:solidFill>
                  <a:schemeClr val="tx1"/>
                </a:solidFill>
              </a:rPr>
              <a:t>Fill-in-the- table</a:t>
            </a:r>
          </a:p>
          <a:p>
            <a:pPr marL="174625" lvl="0" indent="-174625">
              <a:buFont typeface="Arial" pitchFamily="34" charset="0"/>
              <a:buChar char="•"/>
            </a:pPr>
            <a:r>
              <a:rPr lang="en-US" sz="2400" dirty="0" smtClean="0">
                <a:solidFill>
                  <a:schemeClr val="tx1"/>
                </a:solidFill>
              </a:rPr>
              <a:t>Sorting</a:t>
            </a:r>
          </a:p>
          <a:p>
            <a:pPr marL="174625" lvl="0" indent="-174625">
              <a:buFont typeface="Arial" pitchFamily="34" charset="0"/>
              <a:buChar char="•"/>
            </a:pPr>
            <a:r>
              <a:rPr lang="en-US" sz="2400" dirty="0" smtClean="0">
                <a:solidFill>
                  <a:schemeClr val="tx1"/>
                </a:solidFill>
              </a:rPr>
              <a:t>Pairing</a:t>
            </a:r>
          </a:p>
          <a:p>
            <a:pPr marL="174625" lvl="0" indent="-174625">
              <a:buFont typeface="Arial" pitchFamily="34" charset="0"/>
              <a:buChar char="•"/>
            </a:pPr>
            <a:r>
              <a:rPr lang="en-US" sz="2400" dirty="0" smtClean="0">
                <a:solidFill>
                  <a:schemeClr val="tx1"/>
                </a:solidFill>
              </a:rPr>
              <a:t>Listening</a:t>
            </a:r>
          </a:p>
          <a:p>
            <a:pPr marL="174625" lvl="0" indent="-174625">
              <a:buFont typeface="Arial" pitchFamily="34" charset="0"/>
              <a:buChar char="•"/>
            </a:pPr>
            <a:r>
              <a:rPr lang="en-US" sz="2400" dirty="0" smtClean="0">
                <a:solidFill>
                  <a:schemeClr val="tx1"/>
                </a:solidFill>
              </a:rPr>
              <a:t>Crosswords</a:t>
            </a:r>
          </a:p>
          <a:p>
            <a:pPr marL="174625" lvl="0" indent="-174625">
              <a:buFont typeface="Arial" pitchFamily="34" charset="0"/>
              <a:buChar char="•"/>
            </a:pPr>
            <a:r>
              <a:rPr lang="en-US" sz="2400" dirty="0" smtClean="0">
                <a:solidFill>
                  <a:schemeClr val="tx1"/>
                </a:solidFill>
              </a:rPr>
              <a:t>Essays</a:t>
            </a:r>
          </a:p>
          <a:p>
            <a:pPr marL="174625" lvl="0" indent="-174625">
              <a:buFont typeface="Arial" pitchFamily="34" charset="0"/>
              <a:buChar char="•"/>
            </a:pPr>
            <a:r>
              <a:rPr lang="en-US" sz="2400" dirty="0" smtClean="0">
                <a:solidFill>
                  <a:schemeClr val="tx1"/>
                </a:solidFill>
              </a:rPr>
              <a:t>Non-gradable activities</a:t>
            </a:r>
            <a:endParaRPr lang="el-GR" sz="2400" dirty="0" smtClean="0">
              <a:solidFill>
                <a:schemeClr val="tx1"/>
              </a:solidFill>
            </a:endParaRPr>
          </a:p>
        </p:txBody>
      </p:sp>
      <p:sp>
        <p:nvSpPr>
          <p:cNvPr id="5" name="4 - Θέση αριθμού διαφάνειας"/>
          <p:cNvSpPr>
            <a:spLocks noGrp="1"/>
          </p:cNvSpPr>
          <p:nvPr>
            <p:ph type="sldNum" sz="quarter" idx="12"/>
          </p:nvPr>
        </p:nvSpPr>
        <p:spPr/>
        <p:txBody>
          <a:bodyPr/>
          <a:lstStyle/>
          <a:p>
            <a:fld id="{4BB437E7-5A29-4770-B4FF-0B498342675B}" type="slidenum">
              <a:rPr lang="el-GR" smtClean="0"/>
              <a:pPr/>
              <a:t>21</a:t>
            </a:fld>
            <a:endParaRPr 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solidFill>
                  <a:schemeClr val="accent5">
                    <a:lumMod val="75000"/>
                  </a:schemeClr>
                </a:solidFill>
              </a:rPr>
              <a:t>Features of Activities </a:t>
            </a:r>
            <a:endParaRPr lang="el-GR" b="1" dirty="0">
              <a:solidFill>
                <a:schemeClr val="accent5">
                  <a:lumMod val="75000"/>
                </a:schemeClr>
              </a:solidFill>
            </a:endParaRPr>
          </a:p>
        </p:txBody>
      </p:sp>
      <p:pic>
        <p:nvPicPr>
          <p:cNvPr id="4" name="3 - Θέση περιεχομένου" descr="χρηση ρωσικα.jpg"/>
          <p:cNvPicPr>
            <a:picLocks noGrp="1" noChangeAspect="1"/>
          </p:cNvPicPr>
          <p:nvPr>
            <p:ph idx="1"/>
          </p:nvPr>
        </p:nvPicPr>
        <p:blipFill>
          <a:blip r:embed="rId3" cstate="print"/>
          <a:stretch>
            <a:fillRect/>
          </a:stretch>
        </p:blipFill>
        <p:spPr>
          <a:xfrm>
            <a:off x="457200" y="1747614"/>
            <a:ext cx="8229600" cy="4231135"/>
          </a:xfrm>
        </p:spPr>
      </p:pic>
      <p:sp>
        <p:nvSpPr>
          <p:cNvPr id="5" name="4 - Στρογγυλεμένο ορθογώνιο"/>
          <p:cNvSpPr/>
          <p:nvPr/>
        </p:nvSpPr>
        <p:spPr>
          <a:xfrm>
            <a:off x="6588224" y="1412776"/>
            <a:ext cx="2232248" cy="48245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lvl="0" indent="-182563">
              <a:buFont typeface="Arial" pitchFamily="34" charset="0"/>
              <a:buChar char="•"/>
            </a:pPr>
            <a:r>
              <a:rPr lang="en-US" sz="2200" dirty="0" smtClean="0">
                <a:solidFill>
                  <a:schemeClr val="tx1"/>
                </a:solidFill>
              </a:rPr>
              <a:t>Full/half </a:t>
            </a:r>
            <a:r>
              <a:rPr lang="en-US" sz="2200" dirty="0" smtClean="0">
                <a:solidFill>
                  <a:schemeClr val="tx1"/>
                </a:solidFill>
              </a:rPr>
              <a:t>screen (Text </a:t>
            </a:r>
            <a:r>
              <a:rPr lang="en-US" sz="2200" dirty="0" smtClean="0">
                <a:solidFill>
                  <a:schemeClr val="tx1"/>
                </a:solidFill>
              </a:rPr>
              <a:t>Translation/ Glossary</a:t>
            </a:r>
          </a:p>
          <a:p>
            <a:pPr marL="182563" lvl="0" indent="-182563">
              <a:buFont typeface="Arial" pitchFamily="34" charset="0"/>
              <a:buChar char="•"/>
            </a:pPr>
            <a:r>
              <a:rPr lang="en-US" sz="2200" dirty="0" smtClean="0">
                <a:solidFill>
                  <a:schemeClr val="tx1"/>
                </a:solidFill>
              </a:rPr>
              <a:t>Feedback </a:t>
            </a:r>
            <a:r>
              <a:rPr lang="en-US" sz="2200" dirty="0" smtClean="0">
                <a:solidFill>
                  <a:schemeClr val="tx1"/>
                </a:solidFill>
              </a:rPr>
              <a:t>(automated/ personalized comments by teacher)</a:t>
            </a:r>
            <a:endParaRPr lang="el-GR" sz="2200" dirty="0" smtClean="0">
              <a:solidFill>
                <a:schemeClr val="tx1"/>
              </a:solidFill>
            </a:endParaRPr>
          </a:p>
          <a:p>
            <a:pPr marL="182563" lvl="0" indent="-182563">
              <a:buFont typeface="Arial" pitchFamily="34" charset="0"/>
              <a:buChar char="•"/>
            </a:pPr>
            <a:r>
              <a:rPr lang="en-US" sz="2200" dirty="0" smtClean="0">
                <a:solidFill>
                  <a:schemeClr val="tx1"/>
                </a:solidFill>
              </a:rPr>
              <a:t>Bilingual instructions </a:t>
            </a:r>
            <a:r>
              <a:rPr lang="en-US" sz="2400" dirty="0" smtClean="0"/>
              <a:t>/ L1 use</a:t>
            </a:r>
            <a:endParaRPr lang="el-GR" sz="2400" dirty="0"/>
          </a:p>
        </p:txBody>
      </p:sp>
      <p:sp>
        <p:nvSpPr>
          <p:cNvPr id="6" name="5 - Έλλειψη"/>
          <p:cNvSpPr/>
          <p:nvPr/>
        </p:nvSpPr>
        <p:spPr>
          <a:xfrm>
            <a:off x="0" y="260648"/>
            <a:ext cx="1656184" cy="115212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Access</a:t>
            </a:r>
            <a:endParaRPr lang="el-GR" b="1" dirty="0"/>
          </a:p>
        </p:txBody>
      </p:sp>
      <p:sp>
        <p:nvSpPr>
          <p:cNvPr id="7" name="6 - Έλλειψη"/>
          <p:cNvSpPr/>
          <p:nvPr/>
        </p:nvSpPr>
        <p:spPr>
          <a:xfrm>
            <a:off x="35496" y="1556792"/>
            <a:ext cx="1656000" cy="1152128"/>
          </a:xfrm>
          <a:prstGeom prst="ellipse">
            <a:avLst/>
          </a:prstGeom>
          <a:solidFill>
            <a:srgbClr val="4BAC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Pedagogy</a:t>
            </a:r>
            <a:endParaRPr lang="el-GR" b="1" dirty="0"/>
          </a:p>
        </p:txBody>
      </p:sp>
      <p:sp>
        <p:nvSpPr>
          <p:cNvPr id="8" name="7 - Θέση αριθμού διαφάνειας"/>
          <p:cNvSpPr>
            <a:spLocks noGrp="1"/>
          </p:cNvSpPr>
          <p:nvPr>
            <p:ph type="sldNum" sz="quarter" idx="12"/>
          </p:nvPr>
        </p:nvSpPr>
        <p:spPr/>
        <p:txBody>
          <a:bodyPr/>
          <a:lstStyle/>
          <a:p>
            <a:fld id="{4BB437E7-5A29-4770-B4FF-0B498342675B}" type="slidenum">
              <a:rPr lang="el-GR" smtClean="0"/>
              <a:pPr/>
              <a:t>22</a:t>
            </a:fld>
            <a:endParaRPr lang="el-G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solidFill>
                  <a:srgbClr val="376092"/>
                </a:solidFill>
              </a:rPr>
              <a:t>Navigation</a:t>
            </a:r>
            <a:endParaRPr lang="el-GR" b="1" dirty="0">
              <a:solidFill>
                <a:srgbClr val="376092"/>
              </a:solidFill>
            </a:endParaRPr>
          </a:p>
        </p:txBody>
      </p:sp>
      <p:sp>
        <p:nvSpPr>
          <p:cNvPr id="3" name="2 - Θέση περιεχομένου"/>
          <p:cNvSpPr>
            <a:spLocks noGrp="1"/>
          </p:cNvSpPr>
          <p:nvPr>
            <p:ph idx="1"/>
          </p:nvPr>
        </p:nvSpPr>
        <p:spPr/>
        <p:txBody>
          <a:bodyPr/>
          <a:lstStyle/>
          <a:p>
            <a:endParaRPr lang="el-GR"/>
          </a:p>
        </p:txBody>
      </p:sp>
      <p:pic>
        <p:nvPicPr>
          <p:cNvPr id="4" name="7 - Θέση περιεχομένου" descr="βαθυτερη κατανοηση.jpg"/>
          <p:cNvPicPr>
            <a:picLocks noChangeAspect="1"/>
          </p:cNvPicPr>
          <p:nvPr/>
        </p:nvPicPr>
        <p:blipFill>
          <a:blip r:embed="rId3" cstate="print"/>
          <a:stretch>
            <a:fillRect/>
          </a:stretch>
        </p:blipFill>
        <p:spPr>
          <a:xfrm>
            <a:off x="395536" y="1700808"/>
            <a:ext cx="8229600" cy="4261449"/>
          </a:xfrm>
          <a:prstGeom prst="rect">
            <a:avLst/>
          </a:prstGeom>
        </p:spPr>
      </p:pic>
      <p:sp>
        <p:nvSpPr>
          <p:cNvPr id="5" name="4 - Έλλειψη"/>
          <p:cNvSpPr/>
          <p:nvPr/>
        </p:nvSpPr>
        <p:spPr>
          <a:xfrm>
            <a:off x="3347864" y="1556792"/>
            <a:ext cx="2088232" cy="936104"/>
          </a:xfrm>
          <a:prstGeom prst="ellipse">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Έλλειψη"/>
          <p:cNvSpPr/>
          <p:nvPr/>
        </p:nvSpPr>
        <p:spPr>
          <a:xfrm>
            <a:off x="251520" y="5013176"/>
            <a:ext cx="2627784" cy="1296144"/>
          </a:xfrm>
          <a:prstGeom prst="ellipse">
            <a:avLst/>
          </a:prstGeom>
          <a:noFill/>
          <a:ln>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Έλλειψη"/>
          <p:cNvSpPr/>
          <p:nvPr/>
        </p:nvSpPr>
        <p:spPr>
          <a:xfrm>
            <a:off x="7524328" y="5373216"/>
            <a:ext cx="1368152" cy="864096"/>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Έλλειψη"/>
          <p:cNvSpPr/>
          <p:nvPr/>
        </p:nvSpPr>
        <p:spPr>
          <a:xfrm>
            <a:off x="0" y="260648"/>
            <a:ext cx="1835696" cy="1152128"/>
          </a:xfrm>
          <a:prstGeom prst="ellipse">
            <a:avLst/>
          </a:prstGeom>
          <a:solidFill>
            <a:srgbClr val="537A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User-friendliness</a:t>
            </a:r>
            <a:endParaRPr lang="el-GR" b="1" dirty="0"/>
          </a:p>
        </p:txBody>
      </p:sp>
      <p:sp>
        <p:nvSpPr>
          <p:cNvPr id="9" name="8 - Θέση αριθμού διαφάνειας"/>
          <p:cNvSpPr>
            <a:spLocks noGrp="1"/>
          </p:cNvSpPr>
          <p:nvPr>
            <p:ph type="sldNum" sz="quarter" idx="12"/>
          </p:nvPr>
        </p:nvSpPr>
        <p:spPr/>
        <p:txBody>
          <a:bodyPr/>
          <a:lstStyle/>
          <a:p>
            <a:fld id="{4BB437E7-5A29-4770-B4FF-0B498342675B}" type="slidenum">
              <a:rPr lang="el-GR" smtClean="0"/>
              <a:pPr/>
              <a:t>23</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solidFill>
                  <a:srgbClr val="376092"/>
                </a:solidFill>
              </a:rPr>
              <a:t>Profile</a:t>
            </a:r>
            <a:endParaRPr lang="el-GR" b="1" dirty="0">
              <a:solidFill>
                <a:srgbClr val="376092"/>
              </a:solidFill>
            </a:endParaRPr>
          </a:p>
        </p:txBody>
      </p:sp>
      <p:pic>
        <p:nvPicPr>
          <p:cNvPr id="5" name="4 - Θέση περιεχομένου" descr="το προφιλ μου.jpg"/>
          <p:cNvPicPr>
            <a:picLocks noGrp="1" noChangeAspect="1"/>
          </p:cNvPicPr>
          <p:nvPr>
            <p:ph idx="1"/>
          </p:nvPr>
        </p:nvPicPr>
        <p:blipFill>
          <a:blip r:embed="rId3" cstate="print"/>
          <a:stretch>
            <a:fillRect/>
          </a:stretch>
        </p:blipFill>
        <p:spPr>
          <a:xfrm>
            <a:off x="457200" y="1724002"/>
            <a:ext cx="8229600" cy="4278359"/>
          </a:xfrm>
        </p:spPr>
      </p:pic>
      <p:sp>
        <p:nvSpPr>
          <p:cNvPr id="4" name="3 - Έλλειψη"/>
          <p:cNvSpPr/>
          <p:nvPr/>
        </p:nvSpPr>
        <p:spPr>
          <a:xfrm>
            <a:off x="0" y="1484784"/>
            <a:ext cx="1656184" cy="1152128"/>
          </a:xfrm>
          <a:prstGeom prst="ellipse">
            <a:avLst/>
          </a:prstGeom>
          <a:solidFill>
            <a:srgbClr val="5F5B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Learners’ profile</a:t>
            </a:r>
            <a:endParaRPr lang="el-GR" b="1" dirty="0" smtClean="0"/>
          </a:p>
        </p:txBody>
      </p:sp>
      <p:sp>
        <p:nvSpPr>
          <p:cNvPr id="6" name="5 - Έλλειψη"/>
          <p:cNvSpPr/>
          <p:nvPr/>
        </p:nvSpPr>
        <p:spPr>
          <a:xfrm>
            <a:off x="1619672" y="764704"/>
            <a:ext cx="1656000" cy="1152128"/>
          </a:xfrm>
          <a:prstGeom prst="ellipse">
            <a:avLst/>
          </a:prstGeom>
          <a:solidFill>
            <a:srgbClr val="4BAC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Pedagogy</a:t>
            </a:r>
            <a:endParaRPr lang="el-GR" b="1" dirty="0"/>
          </a:p>
        </p:txBody>
      </p:sp>
      <p:sp>
        <p:nvSpPr>
          <p:cNvPr id="8" name="7 - Έλλειψη"/>
          <p:cNvSpPr/>
          <p:nvPr/>
        </p:nvSpPr>
        <p:spPr>
          <a:xfrm>
            <a:off x="0" y="188640"/>
            <a:ext cx="1656184" cy="115212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Access</a:t>
            </a:r>
            <a:endParaRPr lang="el-GR" b="1" dirty="0"/>
          </a:p>
        </p:txBody>
      </p:sp>
      <p:sp>
        <p:nvSpPr>
          <p:cNvPr id="9" name="8 - Θέση αριθμού διαφάνειας"/>
          <p:cNvSpPr>
            <a:spLocks noGrp="1"/>
          </p:cNvSpPr>
          <p:nvPr>
            <p:ph type="sldNum" sz="quarter" idx="12"/>
          </p:nvPr>
        </p:nvSpPr>
        <p:spPr/>
        <p:txBody>
          <a:bodyPr/>
          <a:lstStyle/>
          <a:p>
            <a:fld id="{4BB437E7-5A29-4770-B4FF-0B498342675B}" type="slidenum">
              <a:rPr lang="el-GR" smtClean="0"/>
              <a:pPr/>
              <a:t>24</a:t>
            </a:fld>
            <a:endParaRPr lang="el-GR"/>
          </a:p>
        </p:txBody>
      </p:sp>
      <p:sp>
        <p:nvSpPr>
          <p:cNvPr id="10" name="9 - Στρογγυλεμένο ορθογώνιο"/>
          <p:cNvSpPr/>
          <p:nvPr/>
        </p:nvSpPr>
        <p:spPr>
          <a:xfrm>
            <a:off x="6444208" y="1052736"/>
            <a:ext cx="2232248" cy="25922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2400" dirty="0" smtClean="0">
                <a:solidFill>
                  <a:schemeClr val="tx1"/>
                </a:solidFill>
              </a:rPr>
              <a:t> Badges</a:t>
            </a:r>
            <a:endParaRPr lang="en-US" sz="2400" dirty="0" smtClean="0">
              <a:solidFill>
                <a:schemeClr val="tx1"/>
              </a:solidFill>
            </a:endParaRPr>
          </a:p>
          <a:p>
            <a:pPr lvl="0"/>
            <a:endParaRPr lang="en-US" sz="2400" dirty="0" smtClean="0">
              <a:solidFill>
                <a:schemeClr val="tx1"/>
              </a:solidFill>
            </a:endParaRPr>
          </a:p>
          <a:p>
            <a:pPr lvl="0">
              <a:buFont typeface="Arial" pitchFamily="34" charset="0"/>
              <a:buChar char="•"/>
            </a:pPr>
            <a:r>
              <a:rPr lang="en-US" sz="2400" dirty="0" smtClean="0">
                <a:solidFill>
                  <a:schemeClr val="tx1"/>
                </a:solidFill>
              </a:rPr>
              <a:t> Progress bars</a:t>
            </a:r>
          </a:p>
          <a:p>
            <a:pPr lvl="0">
              <a:buFont typeface="Arial" pitchFamily="34" charset="0"/>
              <a:buChar char="•"/>
            </a:pPr>
            <a:endParaRPr lang="en-US" sz="2400" dirty="0" smtClean="0">
              <a:solidFill>
                <a:schemeClr val="tx1"/>
              </a:solidFill>
            </a:endParaRPr>
          </a:p>
          <a:p>
            <a:pPr lvl="0">
              <a:buFont typeface="Arial" pitchFamily="34" charset="0"/>
              <a:buChar char="•"/>
            </a:pPr>
            <a:r>
              <a:rPr lang="en-US" sz="2400" dirty="0" smtClean="0">
                <a:solidFill>
                  <a:schemeClr val="tx1"/>
                </a:solidFill>
              </a:rPr>
              <a:t> Portfolio</a:t>
            </a:r>
            <a:endParaRPr lang="el-GR" sz="2400" dirty="0" smtClean="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    </a:t>
            </a:r>
            <a:r>
              <a:rPr lang="en-US" b="1" dirty="0" smtClean="0">
                <a:solidFill>
                  <a:srgbClr val="376092"/>
                </a:solidFill>
              </a:rPr>
              <a:t>In-built Communication</a:t>
            </a:r>
            <a:endParaRPr lang="el-GR" b="1" dirty="0">
              <a:solidFill>
                <a:srgbClr val="376092"/>
              </a:solidFill>
            </a:endParaRPr>
          </a:p>
        </p:txBody>
      </p:sp>
      <p:pic>
        <p:nvPicPr>
          <p:cNvPr id="4" name="3 - Θέση περιεχομένου" descr="μηνυματα.jpg"/>
          <p:cNvPicPr>
            <a:picLocks noGrp="1" noChangeAspect="1"/>
          </p:cNvPicPr>
          <p:nvPr>
            <p:ph idx="1"/>
          </p:nvPr>
        </p:nvPicPr>
        <p:blipFill>
          <a:blip r:embed="rId3" cstate="print"/>
          <a:stretch>
            <a:fillRect/>
          </a:stretch>
        </p:blipFill>
        <p:spPr>
          <a:xfrm>
            <a:off x="457200" y="1741083"/>
            <a:ext cx="8229600" cy="4244196"/>
          </a:xfrm>
        </p:spPr>
      </p:pic>
      <p:sp>
        <p:nvSpPr>
          <p:cNvPr id="6" name="5 - Έλλειψη"/>
          <p:cNvSpPr/>
          <p:nvPr/>
        </p:nvSpPr>
        <p:spPr>
          <a:xfrm>
            <a:off x="0" y="1556792"/>
            <a:ext cx="1656000" cy="1152128"/>
          </a:xfrm>
          <a:prstGeom prst="ellipse">
            <a:avLst/>
          </a:prstGeom>
          <a:solidFill>
            <a:srgbClr val="4BAC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Pedagogy</a:t>
            </a:r>
            <a:endParaRPr lang="el-GR" b="1" dirty="0"/>
          </a:p>
        </p:txBody>
      </p:sp>
      <p:sp>
        <p:nvSpPr>
          <p:cNvPr id="7" name="6 - Στρογγυλεμένο ορθογώνιο"/>
          <p:cNvSpPr/>
          <p:nvPr/>
        </p:nvSpPr>
        <p:spPr>
          <a:xfrm>
            <a:off x="6084168" y="1628800"/>
            <a:ext cx="2664296" cy="44644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Arial" pitchFamily="34" charset="0"/>
              <a:buChar char="•"/>
            </a:pPr>
            <a:endParaRPr lang="en-US" sz="2400" dirty="0" smtClean="0">
              <a:solidFill>
                <a:schemeClr val="tx1"/>
              </a:solidFill>
            </a:endParaRPr>
          </a:p>
          <a:p>
            <a:pPr lvl="0">
              <a:buFont typeface="Arial" pitchFamily="34" charset="0"/>
              <a:buChar char="•"/>
            </a:pPr>
            <a:endParaRPr lang="en-US" sz="2400" dirty="0" smtClean="0">
              <a:solidFill>
                <a:schemeClr val="tx1"/>
              </a:solidFill>
            </a:endParaRPr>
          </a:p>
          <a:p>
            <a:pPr lvl="0">
              <a:buFont typeface="Arial" pitchFamily="34" charset="0"/>
              <a:buChar char="•"/>
            </a:pPr>
            <a:r>
              <a:rPr lang="en-US" sz="2400" dirty="0" smtClean="0">
                <a:solidFill>
                  <a:schemeClr val="tx1"/>
                </a:solidFill>
              </a:rPr>
              <a:t> </a:t>
            </a:r>
            <a:r>
              <a:rPr lang="en-US" sz="2400" dirty="0" smtClean="0">
                <a:solidFill>
                  <a:schemeClr val="tx1"/>
                </a:solidFill>
              </a:rPr>
              <a:t>Student-Teacher interaction, personalized feedback</a:t>
            </a:r>
            <a:endParaRPr lang="en-US" sz="2400" dirty="0" smtClean="0">
              <a:solidFill>
                <a:schemeClr val="tx1"/>
              </a:solidFill>
            </a:endParaRPr>
          </a:p>
          <a:p>
            <a:pPr lvl="0">
              <a:buFont typeface="Arial" pitchFamily="34" charset="0"/>
              <a:buChar char="•"/>
            </a:pPr>
            <a:r>
              <a:rPr lang="en-US" sz="2400" dirty="0" smtClean="0">
                <a:solidFill>
                  <a:schemeClr val="tx1"/>
                </a:solidFill>
              </a:rPr>
              <a:t> </a:t>
            </a:r>
            <a:r>
              <a:rPr lang="en-US" sz="2400" dirty="0" smtClean="0">
                <a:solidFill>
                  <a:schemeClr val="tx1"/>
                </a:solidFill>
              </a:rPr>
              <a:t>Teacher to all students in group (instructions</a:t>
            </a:r>
            <a:r>
              <a:rPr lang="en-US" sz="2400" dirty="0" smtClean="0">
                <a:solidFill>
                  <a:schemeClr val="tx1"/>
                </a:solidFill>
              </a:rPr>
              <a:t>)</a:t>
            </a:r>
            <a:endParaRPr lang="en-US" sz="2400" dirty="0" smtClean="0">
              <a:solidFill>
                <a:schemeClr val="tx1"/>
              </a:solidFill>
            </a:endParaRPr>
          </a:p>
          <a:p>
            <a:pPr lvl="0">
              <a:buFont typeface="Arial" pitchFamily="34" charset="0"/>
              <a:buChar char="•"/>
            </a:pPr>
            <a:r>
              <a:rPr lang="en-US" sz="2400" dirty="0" smtClean="0">
                <a:solidFill>
                  <a:schemeClr val="tx1"/>
                </a:solidFill>
              </a:rPr>
              <a:t> Administrator to all users (announcements)</a:t>
            </a:r>
          </a:p>
          <a:p>
            <a:pPr lvl="0">
              <a:buFont typeface="Arial" pitchFamily="34" charset="0"/>
              <a:buChar char="•"/>
            </a:pPr>
            <a:endParaRPr lang="el-GR" sz="2400" dirty="0" smtClean="0">
              <a:solidFill>
                <a:schemeClr val="tx1"/>
              </a:solidFill>
            </a:endParaRPr>
          </a:p>
        </p:txBody>
      </p:sp>
      <p:sp>
        <p:nvSpPr>
          <p:cNvPr id="8" name="7 - Έλλειψη"/>
          <p:cNvSpPr/>
          <p:nvPr/>
        </p:nvSpPr>
        <p:spPr>
          <a:xfrm>
            <a:off x="0" y="260648"/>
            <a:ext cx="1656000" cy="115212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Access</a:t>
            </a:r>
            <a:endParaRPr lang="el-GR" b="1" dirty="0"/>
          </a:p>
        </p:txBody>
      </p:sp>
      <p:sp>
        <p:nvSpPr>
          <p:cNvPr id="9" name="8 - Θέση αριθμού διαφάνειας"/>
          <p:cNvSpPr>
            <a:spLocks noGrp="1"/>
          </p:cNvSpPr>
          <p:nvPr>
            <p:ph type="sldNum" sz="quarter" idx="12"/>
          </p:nvPr>
        </p:nvSpPr>
        <p:spPr/>
        <p:txBody>
          <a:bodyPr/>
          <a:lstStyle/>
          <a:p>
            <a:fld id="{4BB437E7-5A29-4770-B4FF-0B498342675B}" type="slidenum">
              <a:rPr lang="el-GR" smtClean="0"/>
              <a:pPr/>
              <a:t>25</a:t>
            </a:fld>
            <a:endParaRPr lang="el-G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solidFill>
                  <a:srgbClr val="376092"/>
                </a:solidFill>
              </a:rPr>
              <a:t>Client-server Structure</a:t>
            </a:r>
            <a:endParaRPr lang="el-GR" b="1" dirty="0">
              <a:solidFill>
                <a:srgbClr val="376092"/>
              </a:solidFill>
            </a:endParaRPr>
          </a:p>
        </p:txBody>
      </p:sp>
      <p:sp>
        <p:nvSpPr>
          <p:cNvPr id="3" name="2 - Θέση περιεχομένου"/>
          <p:cNvSpPr>
            <a:spLocks noGrp="1"/>
          </p:cNvSpPr>
          <p:nvPr>
            <p:ph idx="1"/>
          </p:nvPr>
        </p:nvSpPr>
        <p:spPr/>
        <p:txBody>
          <a:bodyPr>
            <a:normAutofit fontScale="92500" lnSpcReduction="10000"/>
          </a:bodyPr>
          <a:lstStyle/>
          <a:p>
            <a:pPr lvl="0"/>
            <a:r>
              <a:rPr lang="en-US" dirty="0" smtClean="0"/>
              <a:t>Clients (student, teacher, administrator applications developed using </a:t>
            </a:r>
            <a:r>
              <a:rPr lang="en-US" dirty="0" err="1" smtClean="0"/>
              <a:t>JavaFX</a:t>
            </a:r>
            <a:r>
              <a:rPr lang="en-US" dirty="0" smtClean="0"/>
              <a:t> 2)</a:t>
            </a:r>
            <a:endParaRPr lang="el-GR" dirty="0" smtClean="0"/>
          </a:p>
          <a:p>
            <a:pPr lvl="0"/>
            <a:r>
              <a:rPr lang="en-US" dirty="0" smtClean="0"/>
              <a:t>Database (built with </a:t>
            </a:r>
            <a:r>
              <a:rPr lang="en-US" dirty="0" err="1" smtClean="0"/>
              <a:t>MySQL</a:t>
            </a:r>
            <a:r>
              <a:rPr lang="en-US" dirty="0" smtClean="0"/>
              <a:t>)</a:t>
            </a:r>
            <a:endParaRPr lang="el-GR" dirty="0" smtClean="0"/>
          </a:p>
          <a:p>
            <a:pPr lvl="0"/>
            <a:r>
              <a:rPr lang="en-US" dirty="0" smtClean="0"/>
              <a:t>Server (deployed using Glassfish)</a:t>
            </a:r>
          </a:p>
          <a:p>
            <a:pPr lvl="0">
              <a:buNone/>
            </a:pPr>
            <a:endParaRPr lang="en-US" dirty="0" smtClean="0"/>
          </a:p>
          <a:p>
            <a:pPr lvl="0">
              <a:buNone/>
            </a:pPr>
            <a:r>
              <a:rPr lang="en-US" dirty="0" smtClean="0"/>
              <a:t>Key </a:t>
            </a:r>
            <a:r>
              <a:rPr lang="en-US" dirty="0" smtClean="0"/>
              <a:t>attributes:</a:t>
            </a:r>
            <a:endParaRPr lang="el-GR" dirty="0" smtClean="0"/>
          </a:p>
          <a:p>
            <a:r>
              <a:rPr lang="en-US" dirty="0" smtClean="0"/>
              <a:t>Portability</a:t>
            </a:r>
            <a:endParaRPr lang="el-GR" dirty="0" smtClean="0"/>
          </a:p>
          <a:p>
            <a:pPr lvl="0"/>
            <a:r>
              <a:rPr lang="en-US" dirty="0" smtClean="0"/>
              <a:t>Auto update</a:t>
            </a:r>
            <a:endParaRPr lang="el-GR" dirty="0" smtClean="0"/>
          </a:p>
          <a:p>
            <a:pPr lvl="0"/>
            <a:r>
              <a:rPr lang="en-US" dirty="0" err="1" smtClean="0"/>
              <a:t>Extendability</a:t>
            </a:r>
            <a:r>
              <a:rPr lang="en-US" dirty="0" smtClean="0"/>
              <a:t> </a:t>
            </a:r>
            <a:r>
              <a:rPr lang="en-US" dirty="0" smtClean="0"/>
              <a:t>(activities, texts, </a:t>
            </a:r>
            <a:r>
              <a:rPr lang="en-US" dirty="0" smtClean="0"/>
              <a:t>language)</a:t>
            </a:r>
            <a:endParaRPr lang="el-GR" dirty="0" smtClean="0"/>
          </a:p>
          <a:p>
            <a:endParaRPr lang="el-GR" dirty="0"/>
          </a:p>
        </p:txBody>
      </p:sp>
      <p:sp>
        <p:nvSpPr>
          <p:cNvPr id="4" name="3 - Έλλειψη"/>
          <p:cNvSpPr/>
          <p:nvPr/>
        </p:nvSpPr>
        <p:spPr>
          <a:xfrm>
            <a:off x="0" y="260648"/>
            <a:ext cx="1656184" cy="115212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Access</a:t>
            </a:r>
            <a:endParaRPr lang="el-GR" b="1" dirty="0"/>
          </a:p>
        </p:txBody>
      </p:sp>
      <p:sp>
        <p:nvSpPr>
          <p:cNvPr id="5" name="4 - Θέση αριθμού διαφάνειας"/>
          <p:cNvSpPr>
            <a:spLocks noGrp="1"/>
          </p:cNvSpPr>
          <p:nvPr>
            <p:ph type="sldNum" sz="quarter" idx="12"/>
          </p:nvPr>
        </p:nvSpPr>
        <p:spPr/>
        <p:txBody>
          <a:bodyPr/>
          <a:lstStyle/>
          <a:p>
            <a:fld id="{4BB437E7-5A29-4770-B4FF-0B498342675B}" type="slidenum">
              <a:rPr lang="el-GR" smtClean="0"/>
              <a:pPr/>
              <a:t>26</a:t>
            </a:fld>
            <a:endParaRPr lang="el-G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
            </a:r>
            <a:br>
              <a:rPr lang="en-US" b="1" dirty="0" smtClean="0"/>
            </a:br>
            <a:r>
              <a:rPr lang="en-US" b="1" dirty="0" smtClean="0">
                <a:solidFill>
                  <a:srgbClr val="376092"/>
                </a:solidFill>
              </a:rPr>
              <a:t>Where to find the</a:t>
            </a:r>
            <a:br>
              <a:rPr lang="en-US" b="1" dirty="0" smtClean="0">
                <a:solidFill>
                  <a:srgbClr val="376092"/>
                </a:solidFill>
              </a:rPr>
            </a:br>
            <a:r>
              <a:rPr lang="el-GR" b="1" dirty="0" smtClean="0">
                <a:solidFill>
                  <a:srgbClr val="376092"/>
                </a:solidFill>
              </a:rPr>
              <a:t>7 </a:t>
            </a:r>
            <a:r>
              <a:rPr lang="en-US" b="1" dirty="0">
                <a:solidFill>
                  <a:srgbClr val="376092"/>
                </a:solidFill>
              </a:rPr>
              <a:t>K</a:t>
            </a:r>
            <a:r>
              <a:rPr lang="en-US" b="1" dirty="0" smtClean="0">
                <a:solidFill>
                  <a:srgbClr val="376092"/>
                </a:solidFill>
              </a:rPr>
              <a:t>eys of the Dragon</a:t>
            </a:r>
            <a:br>
              <a:rPr lang="en-US" b="1" dirty="0" smtClean="0">
                <a:solidFill>
                  <a:srgbClr val="376092"/>
                </a:solidFill>
              </a:rPr>
            </a:br>
            <a:r>
              <a:rPr lang="en-US" dirty="0" smtClean="0"/>
              <a:t> </a:t>
            </a:r>
            <a:r>
              <a:rPr lang="en-US" sz="2200" dirty="0" smtClean="0"/>
              <a:t>http://www.diapolis.auth.gr/index.php/2013-10-17-09-02-51/7-keys-of-dragon</a:t>
            </a:r>
            <a:endParaRPr lang="el-GR" sz="2200" dirty="0"/>
          </a:p>
        </p:txBody>
      </p:sp>
      <p:pic>
        <p:nvPicPr>
          <p:cNvPr id="4" name="3 - Θέση περιεχομένου" descr="diapolis.png"/>
          <p:cNvPicPr>
            <a:picLocks noGrp="1" noChangeAspect="1"/>
          </p:cNvPicPr>
          <p:nvPr>
            <p:ph idx="1"/>
          </p:nvPr>
        </p:nvPicPr>
        <p:blipFill>
          <a:blip r:embed="rId3" cstate="print"/>
          <a:stretch>
            <a:fillRect/>
          </a:stretch>
        </p:blipFill>
        <p:spPr>
          <a:xfrm>
            <a:off x="395536" y="2564904"/>
            <a:ext cx="8229600" cy="3665913"/>
          </a:xfrm>
        </p:spPr>
      </p:pic>
      <p:sp>
        <p:nvSpPr>
          <p:cNvPr id="3" name="Oval 2"/>
          <p:cNvSpPr/>
          <p:nvPr/>
        </p:nvSpPr>
        <p:spPr>
          <a:xfrm>
            <a:off x="251520" y="3429000"/>
            <a:ext cx="1944216" cy="1008112"/>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1944000" y="4293096"/>
            <a:ext cx="360000" cy="0"/>
          </a:xfrm>
          <a:prstGeom prst="straightConnector1">
            <a:avLst/>
          </a:prstGeom>
          <a:ln w="36830">
            <a:solidFill>
              <a:srgbClr val="8000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6" name="5 - Θέση αριθμού διαφάνειας"/>
          <p:cNvSpPr>
            <a:spLocks noGrp="1"/>
          </p:cNvSpPr>
          <p:nvPr>
            <p:ph type="sldNum" sz="quarter" idx="12"/>
          </p:nvPr>
        </p:nvSpPr>
        <p:spPr/>
        <p:txBody>
          <a:bodyPr/>
          <a:lstStyle/>
          <a:p>
            <a:fld id="{4BB437E7-5A29-4770-B4FF-0B498342675B}" type="slidenum">
              <a:rPr lang="el-GR" smtClean="0"/>
              <a:pPr/>
              <a:t>27</a:t>
            </a:fld>
            <a:endParaRPr lang="el-G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References</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marL="0" indent="0"/>
            <a:r>
              <a:rPr lang="en-US" dirty="0" smtClean="0"/>
              <a:t> Cummins, J. (2000) </a:t>
            </a:r>
            <a:r>
              <a:rPr lang="en-US" i="1" dirty="0" smtClean="0"/>
              <a:t>Language, Power and Pedagogy: Bilingual Children in the Crossfire.</a:t>
            </a:r>
            <a:r>
              <a:rPr lang="en-US" dirty="0" smtClean="0"/>
              <a:t> </a:t>
            </a:r>
            <a:r>
              <a:rPr lang="en-US" dirty="0" err="1" smtClean="0"/>
              <a:t>Clevedon</a:t>
            </a:r>
            <a:r>
              <a:rPr lang="en-US" dirty="0" smtClean="0"/>
              <a:t>: Multilingual Matters</a:t>
            </a:r>
            <a:endParaRPr lang="en-US" dirty="0"/>
          </a:p>
        </p:txBody>
      </p:sp>
      <p:sp>
        <p:nvSpPr>
          <p:cNvPr id="4" name="3 - Θέση αριθμού διαφάνειας"/>
          <p:cNvSpPr>
            <a:spLocks noGrp="1"/>
          </p:cNvSpPr>
          <p:nvPr>
            <p:ph type="sldNum" sz="quarter" idx="12"/>
          </p:nvPr>
        </p:nvSpPr>
        <p:spPr/>
        <p:txBody>
          <a:bodyPr/>
          <a:lstStyle/>
          <a:p>
            <a:fld id="{4BB437E7-5A29-4770-B4FF-0B498342675B}" type="slidenum">
              <a:rPr lang="el-GR" smtClean="0"/>
              <a:pPr/>
              <a:t>28</a:t>
            </a:fld>
            <a:endParaRPr lang="el-GR"/>
          </a:p>
        </p:txBody>
      </p:sp>
    </p:spTree>
    <p:extLst>
      <p:ext uri="{BB962C8B-B14F-4D97-AF65-F5344CB8AC3E}">
        <p14:creationId xmlns="" xmlns:p14="http://schemas.microsoft.com/office/powerpoint/2010/main" val="34830370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solidFill>
                  <a:schemeClr val="accent1">
                    <a:lumMod val="75000"/>
                  </a:schemeClr>
                </a:solidFill>
              </a:rPr>
              <a:t>Contact details</a:t>
            </a:r>
            <a:endParaRPr lang="el-GR" dirty="0"/>
          </a:p>
        </p:txBody>
      </p:sp>
      <p:sp>
        <p:nvSpPr>
          <p:cNvPr id="3" name="2 - Θέση περιεχομένου"/>
          <p:cNvSpPr>
            <a:spLocks noGrp="1"/>
          </p:cNvSpPr>
          <p:nvPr>
            <p:ph idx="1"/>
          </p:nvPr>
        </p:nvSpPr>
        <p:spPr/>
        <p:txBody>
          <a:bodyPr>
            <a:normAutofit fontScale="92500" lnSpcReduction="10000"/>
          </a:bodyPr>
          <a:lstStyle/>
          <a:p>
            <a:pPr>
              <a:buNone/>
            </a:pPr>
            <a:r>
              <a:rPr lang="en-US" dirty="0" smtClean="0"/>
              <a:t>Anthi Revithiadou (Scientific coordinator) </a:t>
            </a:r>
          </a:p>
          <a:p>
            <a:pPr>
              <a:buNone/>
            </a:pPr>
            <a:r>
              <a:rPr lang="en-US" dirty="0" smtClean="0">
                <a:hlinkClick r:id="rId2"/>
              </a:rPr>
              <a:t>revith@lit.auth.gr</a:t>
            </a:r>
            <a:endParaRPr lang="en-US" dirty="0" smtClean="0"/>
          </a:p>
          <a:p>
            <a:pPr marL="0" indent="0">
              <a:buNone/>
            </a:pPr>
            <a:r>
              <a:rPr lang="en-US" dirty="0" err="1" smtClean="0"/>
              <a:t>Vasilia</a:t>
            </a:r>
            <a:r>
              <a:rPr lang="en-US" dirty="0" smtClean="0"/>
              <a:t> </a:t>
            </a:r>
            <a:r>
              <a:rPr lang="en-US" dirty="0" err="1" smtClean="0"/>
              <a:t>Kourtis</a:t>
            </a:r>
            <a:r>
              <a:rPr lang="en-US" dirty="0" smtClean="0"/>
              <a:t>-</a:t>
            </a:r>
            <a:r>
              <a:rPr lang="en-US" dirty="0" err="1" smtClean="0"/>
              <a:t>Kazoullis</a:t>
            </a:r>
            <a:r>
              <a:rPr lang="en-US" dirty="0" smtClean="0"/>
              <a:t> (theoretical framework)</a:t>
            </a:r>
          </a:p>
          <a:p>
            <a:pPr marL="0" indent="0">
              <a:buNone/>
            </a:pPr>
            <a:r>
              <a:rPr lang="en-US" dirty="0" smtClean="0">
                <a:hlinkClick r:id="rId3"/>
              </a:rPr>
              <a:t>kazoullis@rhodes.aegean.gr</a:t>
            </a:r>
            <a:endParaRPr lang="en-US" dirty="0" smtClean="0"/>
          </a:p>
          <a:p>
            <a:pPr marL="0" indent="0">
              <a:buNone/>
            </a:pPr>
            <a:r>
              <a:rPr lang="en-US" dirty="0" smtClean="0"/>
              <a:t>Maria </a:t>
            </a:r>
            <a:r>
              <a:rPr lang="en-US" dirty="0" err="1" smtClean="0"/>
              <a:t>Soukalopoulou</a:t>
            </a:r>
            <a:r>
              <a:rPr lang="en-US" dirty="0" smtClean="0"/>
              <a:t> (pedagogical design)</a:t>
            </a:r>
          </a:p>
          <a:p>
            <a:pPr marL="0" indent="0">
              <a:buNone/>
            </a:pPr>
            <a:r>
              <a:rPr lang="en-US" dirty="0" smtClean="0">
                <a:hlinkClick r:id="rId4"/>
              </a:rPr>
              <a:t>mariasoukalopoulou@hotmail.com</a:t>
            </a:r>
            <a:endParaRPr lang="en-US" dirty="0" smtClean="0"/>
          </a:p>
          <a:p>
            <a:pPr marL="0" indent="0">
              <a:buNone/>
            </a:pPr>
            <a:r>
              <a:rPr lang="en-US" dirty="0" err="1" smtClean="0"/>
              <a:t>Konstantinos</a:t>
            </a:r>
            <a:r>
              <a:rPr lang="en-US" dirty="0" smtClean="0"/>
              <a:t> </a:t>
            </a:r>
            <a:r>
              <a:rPr lang="en-US" dirty="0" err="1" smtClean="0"/>
              <a:t>Konstantoudakis</a:t>
            </a:r>
            <a:r>
              <a:rPr lang="en-US" dirty="0" smtClean="0"/>
              <a:t> (technological implementation)</a:t>
            </a:r>
          </a:p>
          <a:p>
            <a:pPr marL="0" indent="0">
              <a:buNone/>
            </a:pPr>
            <a:r>
              <a:rPr lang="en-US" dirty="0" smtClean="0">
                <a:hlinkClick r:id="rId5"/>
              </a:rPr>
              <a:t>kkonstant@ee.auth.gr</a:t>
            </a:r>
            <a:endParaRPr lang="en-US" dirty="0" smtClean="0"/>
          </a:p>
          <a:p>
            <a:pPr marL="0" indent="0">
              <a:buNone/>
            </a:pPr>
            <a:endParaRPr lang="en-US" dirty="0" smtClean="0"/>
          </a:p>
          <a:p>
            <a:pPr>
              <a:buNone/>
            </a:pPr>
            <a:endParaRPr lang="el-GR" dirty="0"/>
          </a:p>
        </p:txBody>
      </p:sp>
      <p:sp>
        <p:nvSpPr>
          <p:cNvPr id="4" name="3 - Θέση αριθμού διαφάνειας"/>
          <p:cNvSpPr>
            <a:spLocks noGrp="1"/>
          </p:cNvSpPr>
          <p:nvPr>
            <p:ph type="sldNum" sz="quarter" idx="12"/>
          </p:nvPr>
        </p:nvSpPr>
        <p:spPr/>
        <p:txBody>
          <a:bodyPr/>
          <a:lstStyle/>
          <a:p>
            <a:fld id="{4BB437E7-5A29-4770-B4FF-0B498342675B}" type="slidenum">
              <a:rPr lang="el-GR" smtClean="0"/>
              <a:pPr/>
              <a:t>29</a:t>
            </a:fld>
            <a:endParaRPr 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 Ορθογώνιο"/>
          <p:cNvSpPr/>
          <p:nvPr/>
        </p:nvSpPr>
        <p:spPr>
          <a:xfrm>
            <a:off x="640297" y="1304926"/>
            <a:ext cx="7828482" cy="1692771"/>
          </a:xfrm>
          <a:prstGeom prst="rect">
            <a:avLst/>
          </a:prstGeom>
        </p:spPr>
        <p:txBody>
          <a:bodyPr wrap="square">
            <a:spAutoFit/>
          </a:bodyPr>
          <a:lstStyle/>
          <a:p>
            <a:r>
              <a:rPr lang="el-GR" sz="2000" dirty="0" smtClean="0">
                <a:latin typeface="+mn-lt"/>
                <a:cs typeface="+mn-cs"/>
              </a:rPr>
              <a:t/>
            </a:r>
            <a:br>
              <a:rPr lang="el-GR" sz="2000" dirty="0" smtClean="0">
                <a:latin typeface="+mn-lt"/>
                <a:cs typeface="+mn-cs"/>
              </a:rPr>
            </a:br>
            <a:endParaRPr lang="el-GR" sz="2000" dirty="0" smtClean="0">
              <a:latin typeface="+mn-lt"/>
              <a:cs typeface="+mn-cs"/>
            </a:endParaRPr>
          </a:p>
          <a:p>
            <a:endParaRPr lang="en-US" sz="1600" dirty="0" smtClean="0"/>
          </a:p>
          <a:p>
            <a:r>
              <a:rPr lang="en-US" sz="1600" dirty="0" smtClean="0"/>
              <a:t/>
            </a:r>
            <a:br>
              <a:rPr lang="en-US" sz="1600" dirty="0" smtClean="0"/>
            </a:br>
            <a:endParaRPr lang="el-GR" sz="1600" dirty="0" smtClean="0"/>
          </a:p>
          <a:p>
            <a:endParaRPr lang="el-GR" sz="1600" dirty="0"/>
          </a:p>
        </p:txBody>
      </p:sp>
      <p:sp>
        <p:nvSpPr>
          <p:cNvPr id="14" name="13 - Τίτλος"/>
          <p:cNvSpPr>
            <a:spLocks noGrp="1"/>
          </p:cNvSpPr>
          <p:nvPr>
            <p:ph type="title"/>
          </p:nvPr>
        </p:nvSpPr>
        <p:spPr/>
        <p:txBody>
          <a:bodyPr/>
          <a:lstStyle/>
          <a:p>
            <a:r>
              <a:rPr lang="en-US" b="1" dirty="0" smtClean="0">
                <a:solidFill>
                  <a:srgbClr val="376092"/>
                </a:solidFill>
              </a:rPr>
              <a:t>The Context</a:t>
            </a:r>
            <a:endParaRPr lang="el-GR" b="1" dirty="0">
              <a:solidFill>
                <a:srgbClr val="376092"/>
              </a:solidFill>
            </a:endParaRPr>
          </a:p>
        </p:txBody>
      </p:sp>
      <p:sp>
        <p:nvSpPr>
          <p:cNvPr id="4" name="Θέση περιεχομένου 3"/>
          <p:cNvSpPr>
            <a:spLocks noGrp="1"/>
          </p:cNvSpPr>
          <p:nvPr>
            <p:ph idx="1"/>
          </p:nvPr>
        </p:nvSpPr>
        <p:spPr/>
        <p:txBody>
          <a:bodyPr>
            <a:normAutofit fontScale="25000" lnSpcReduction="20000"/>
          </a:bodyPr>
          <a:lstStyle/>
          <a:p>
            <a:pPr>
              <a:buNone/>
            </a:pPr>
            <a:r>
              <a:rPr lang="el-GR" sz="24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buNone/>
            </a:pPr>
            <a:endParaRPr lang="en-GB" sz="12800" dirty="0" smtClean="0"/>
          </a:p>
          <a:p>
            <a:pPr>
              <a:buNone/>
            </a:pPr>
            <a:endParaRPr lang="en-GB" sz="4000" dirty="0" smtClean="0">
              <a:cs typeface="Times New Roman" pitchFamily="18" charset="0"/>
            </a:endParaRPr>
          </a:p>
          <a:p>
            <a:pPr marL="0" indent="0" algn="just">
              <a:buNone/>
            </a:pPr>
            <a:r>
              <a:rPr lang="en-GB" sz="14400" b="1" dirty="0" smtClean="0">
                <a:solidFill>
                  <a:srgbClr val="4BACC6"/>
                </a:solidFill>
                <a:cs typeface="Times New Roman" pitchFamily="18" charset="0"/>
              </a:rPr>
              <a:t>Action 5: Reinforcement of the mother tongue</a:t>
            </a:r>
            <a:r>
              <a:rPr lang="el-GR" sz="12800" dirty="0" smtClean="0">
                <a:solidFill>
                  <a:srgbClr val="4BACC6"/>
                </a:solidFill>
                <a:cs typeface="Times New Roman" pitchFamily="18" charset="0"/>
              </a:rPr>
              <a:t>   </a:t>
            </a:r>
            <a:endParaRPr lang="en-US" sz="12800" dirty="0" smtClean="0">
              <a:solidFill>
                <a:srgbClr val="4BACC6"/>
              </a:solidFill>
              <a:cs typeface="Times New Roman" pitchFamily="18" charset="0"/>
            </a:endParaRPr>
          </a:p>
          <a:p>
            <a:r>
              <a:rPr lang="en-US" sz="12800" dirty="0" smtClean="0">
                <a:cs typeface="Times New Roman" pitchFamily="18" charset="0"/>
              </a:rPr>
              <a:t>Language classes of Albanian and Russian as heritage languages</a:t>
            </a:r>
          </a:p>
          <a:p>
            <a:r>
              <a:rPr lang="en-US" sz="12800" dirty="0" smtClean="0">
                <a:cs typeface="Times New Roman" pitchFamily="18" charset="0"/>
              </a:rPr>
              <a:t>Construction of targeted linguistic material (i.e., textbooks and grammars) for Albanian and Russian students with Greek as L1</a:t>
            </a:r>
          </a:p>
          <a:p>
            <a:r>
              <a:rPr lang="en-US" sz="12800" dirty="0" smtClean="0">
                <a:cs typeface="Times New Roman" pitchFamily="18" charset="0"/>
              </a:rPr>
              <a:t>Design and development of an interactive e-learning environment: </a:t>
            </a:r>
            <a:r>
              <a:rPr lang="en-US" sz="12800" b="1" i="1" dirty="0" smtClean="0">
                <a:solidFill>
                  <a:srgbClr val="800000"/>
                </a:solidFill>
                <a:cs typeface="Times New Roman" pitchFamily="18" charset="0"/>
              </a:rPr>
              <a:t>7 </a:t>
            </a:r>
            <a:r>
              <a:rPr lang="en-US" sz="12800" b="1" i="1" dirty="0">
                <a:solidFill>
                  <a:srgbClr val="800000"/>
                </a:solidFill>
                <a:cs typeface="Times New Roman" pitchFamily="18" charset="0"/>
              </a:rPr>
              <a:t>K</a:t>
            </a:r>
            <a:r>
              <a:rPr lang="en-US" sz="12800" b="1" i="1" dirty="0" smtClean="0">
                <a:solidFill>
                  <a:srgbClr val="800000"/>
                </a:solidFill>
                <a:cs typeface="Times New Roman" pitchFamily="18" charset="0"/>
              </a:rPr>
              <a:t>eys of the Dragon</a:t>
            </a:r>
            <a:r>
              <a:rPr lang="el-GR" sz="12800" i="1" dirty="0" smtClean="0">
                <a:cs typeface="Times New Roman" pitchFamily="18" charset="0"/>
              </a:rPr>
              <a:t> </a:t>
            </a:r>
            <a:endParaRPr lang="en-US" sz="12800" i="1" dirty="0" smtClean="0">
              <a:cs typeface="Times New Roman" pitchFamily="18" charset="0"/>
            </a:endParaRPr>
          </a:p>
          <a:p>
            <a:pPr>
              <a:buNone/>
            </a:pPr>
            <a:r>
              <a:rPr lang="el-GR" sz="2400" dirty="0" smtClean="0">
                <a:latin typeface="Times New Roman" pitchFamily="18" charset="0"/>
                <a:cs typeface="Times New Roman" pitchFamily="18" charset="0"/>
              </a:rPr>
              <a:t>    </a:t>
            </a:r>
          </a:p>
          <a:p>
            <a:pPr>
              <a:buNone/>
            </a:pPr>
            <a:r>
              <a:rPr lang="en-GB" sz="2400" dirty="0" smtClean="0"/>
              <a:t>	</a:t>
            </a:r>
            <a:endParaRPr lang="en-US" sz="2400" dirty="0" smtClean="0">
              <a:latin typeface="Times New Roman" pitchFamily="18" charset="0"/>
              <a:cs typeface="Times New Roman" pitchFamily="18" charset="0"/>
            </a:endParaRPr>
          </a:p>
        </p:txBody>
      </p:sp>
      <p:pic>
        <p:nvPicPr>
          <p:cNvPr id="7" name="6 - Εικόνα" descr="logo1.gif"/>
          <p:cNvPicPr>
            <a:picLocks noChangeAspect="1"/>
          </p:cNvPicPr>
          <p:nvPr/>
        </p:nvPicPr>
        <p:blipFill>
          <a:blip r:embed="rId3" cstate="print"/>
          <a:stretch>
            <a:fillRect/>
          </a:stretch>
        </p:blipFill>
        <p:spPr>
          <a:xfrm>
            <a:off x="1475656" y="1268760"/>
            <a:ext cx="6336704" cy="1269932"/>
          </a:xfrm>
          <a:prstGeom prst="rect">
            <a:avLst/>
          </a:prstGeom>
        </p:spPr>
      </p:pic>
      <p:sp>
        <p:nvSpPr>
          <p:cNvPr id="6" name="5 - Θέση αριθμού διαφάνειας"/>
          <p:cNvSpPr>
            <a:spLocks noGrp="1"/>
          </p:cNvSpPr>
          <p:nvPr>
            <p:ph type="sldNum" sz="quarter" idx="12"/>
          </p:nvPr>
        </p:nvSpPr>
        <p:spPr/>
        <p:txBody>
          <a:bodyPr/>
          <a:lstStyle/>
          <a:p>
            <a:fld id="{4BB437E7-5A29-4770-B4FF-0B498342675B}" type="slidenum">
              <a:rPr lang="el-GR" smtClean="0"/>
              <a:pPr/>
              <a:t>3</a:t>
            </a:fld>
            <a:endParaRPr lang="el-GR"/>
          </a:p>
        </p:txBody>
      </p:sp>
    </p:spTree>
    <p:extLst>
      <p:ext uri="{BB962C8B-B14F-4D97-AF65-F5344CB8AC3E}">
        <p14:creationId xmlns="" xmlns:p14="http://schemas.microsoft.com/office/powerpoint/2010/main" val="590917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solidFill>
                  <a:schemeClr val="accent1">
                    <a:lumMod val="75000"/>
                  </a:schemeClr>
                </a:solidFill>
              </a:rPr>
              <a:t>Design Considerations</a:t>
            </a:r>
            <a:endParaRPr lang="el-GR" b="1" dirty="0">
              <a:solidFill>
                <a:schemeClr val="accent1">
                  <a:lumMod val="75000"/>
                </a:schemeClr>
              </a:solidFill>
            </a:endParaRPr>
          </a:p>
        </p:txBody>
      </p:sp>
      <p:graphicFrame>
        <p:nvGraphicFramePr>
          <p:cNvPr id="4" name="3 - Θέση περιεχομένου"/>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 Έλλειψη"/>
          <p:cNvSpPr/>
          <p:nvPr/>
        </p:nvSpPr>
        <p:spPr>
          <a:xfrm>
            <a:off x="1043608" y="1844824"/>
            <a:ext cx="3312368" cy="1800200"/>
          </a:xfrm>
          <a:prstGeom prst="ellipse">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Θέση αριθμού διαφάνειας"/>
          <p:cNvSpPr>
            <a:spLocks noGrp="1"/>
          </p:cNvSpPr>
          <p:nvPr>
            <p:ph type="sldNum" sz="quarter" idx="12"/>
          </p:nvPr>
        </p:nvSpPr>
        <p:spPr/>
        <p:txBody>
          <a:bodyPr/>
          <a:lstStyle/>
          <a:p>
            <a:fld id="{4BB437E7-5A29-4770-B4FF-0B498342675B}" type="slidenum">
              <a:rPr lang="el-GR" smtClean="0"/>
              <a:pPr/>
              <a:t>4</a:t>
            </a:fld>
            <a:endParaRPr lang="el-G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b="1" dirty="0" smtClean="0">
                <a:solidFill>
                  <a:schemeClr val="accent1">
                    <a:lumMod val="75000"/>
                  </a:schemeClr>
                </a:solidFill>
              </a:rPr>
              <a:t>Access</a:t>
            </a:r>
            <a:endParaRPr lang="el-GR" b="1" dirty="0">
              <a:solidFill>
                <a:schemeClr val="accent1">
                  <a:lumMod val="75000"/>
                </a:schemeClr>
              </a:solidFill>
            </a:endParaRPr>
          </a:p>
        </p:txBody>
      </p:sp>
      <p:sp>
        <p:nvSpPr>
          <p:cNvPr id="3" name="2 - Θέση περιεχομένου"/>
          <p:cNvSpPr>
            <a:spLocks noGrp="1"/>
          </p:cNvSpPr>
          <p:nvPr>
            <p:ph idx="1"/>
          </p:nvPr>
        </p:nvSpPr>
        <p:spPr>
          <a:xfrm>
            <a:off x="457200" y="1600200"/>
            <a:ext cx="8229600" cy="4637112"/>
          </a:xfrm>
        </p:spPr>
        <p:txBody>
          <a:bodyPr>
            <a:normAutofit fontScale="92500" lnSpcReduction="20000"/>
          </a:bodyPr>
          <a:lstStyle/>
          <a:p>
            <a:pPr marL="0" indent="0" algn="just">
              <a:spcBef>
                <a:spcPct val="0"/>
              </a:spcBef>
              <a:buNone/>
            </a:pPr>
            <a:r>
              <a:rPr lang="en-US" dirty="0" smtClean="0"/>
              <a:t>The challenge:</a:t>
            </a:r>
          </a:p>
          <a:p>
            <a:pPr marL="0" indent="0" algn="just">
              <a:spcBef>
                <a:spcPct val="0"/>
              </a:spcBef>
              <a:buNone/>
            </a:pPr>
            <a:r>
              <a:rPr lang="en-US" dirty="0" smtClean="0"/>
              <a:t>limited hours for language classes provided by the schools to the Program.</a:t>
            </a:r>
          </a:p>
          <a:p>
            <a:pPr marL="0" indent="0" algn="just">
              <a:spcBef>
                <a:spcPct val="0"/>
              </a:spcBef>
              <a:buNone/>
            </a:pPr>
            <a:endParaRPr lang="en-US" dirty="0" smtClean="0"/>
          </a:p>
          <a:p>
            <a:pPr marL="0" indent="0" algn="just">
              <a:spcBef>
                <a:spcPct val="0"/>
              </a:spcBef>
              <a:buNone/>
            </a:pPr>
            <a:r>
              <a:rPr lang="en-US" dirty="0" smtClean="0"/>
              <a:t>The decision:</a:t>
            </a:r>
            <a:r>
              <a:rPr lang="en-US" dirty="0" smtClean="0"/>
              <a:t>	</a:t>
            </a:r>
            <a:endParaRPr lang="en-US" dirty="0" smtClean="0"/>
          </a:p>
          <a:p>
            <a:pPr marL="0" indent="0" algn="just">
              <a:spcBef>
                <a:spcPct val="0"/>
              </a:spcBef>
              <a:buNone/>
            </a:pPr>
            <a:r>
              <a:rPr lang="en-US" dirty="0" smtClean="0"/>
              <a:t>t</a:t>
            </a:r>
            <a:r>
              <a:rPr lang="en-US" dirty="0" smtClean="0"/>
              <a:t>he design of a </a:t>
            </a:r>
            <a:r>
              <a:rPr lang="en-US" dirty="0" smtClean="0"/>
              <a:t>supplementary language learning environment for </a:t>
            </a:r>
            <a:r>
              <a:rPr lang="en-US" b="1" dirty="0" smtClean="0">
                <a:solidFill>
                  <a:srgbClr val="C00000"/>
                </a:solidFill>
              </a:rPr>
              <a:t>independent study </a:t>
            </a:r>
            <a:r>
              <a:rPr lang="en-US" dirty="0" smtClean="0"/>
              <a:t>with emphasis on </a:t>
            </a:r>
            <a:r>
              <a:rPr lang="en-US" b="1" dirty="0" smtClean="0">
                <a:solidFill>
                  <a:srgbClr val="C00000"/>
                </a:solidFill>
              </a:rPr>
              <a:t>form-</a:t>
            </a:r>
            <a:r>
              <a:rPr lang="en-US" b="1" dirty="0" smtClean="0">
                <a:solidFill>
                  <a:srgbClr val="C00000"/>
                </a:solidFill>
              </a:rPr>
              <a:t>focused practice </a:t>
            </a:r>
            <a:r>
              <a:rPr lang="en-US" dirty="0" smtClean="0"/>
              <a:t>so that more classroom time could be dedicated to the development of communicative competence</a:t>
            </a:r>
          </a:p>
          <a:p>
            <a:pPr marL="0" indent="0" algn="just">
              <a:spcBef>
                <a:spcPct val="0"/>
              </a:spcBef>
              <a:buNone/>
            </a:pPr>
            <a:endParaRPr lang="en-US" dirty="0" smtClean="0"/>
          </a:p>
          <a:p>
            <a:pPr marL="0" indent="0" algn="just">
              <a:spcBef>
                <a:spcPct val="0"/>
              </a:spcBef>
              <a:buNone/>
            </a:pPr>
            <a:r>
              <a:rPr lang="en-US" dirty="0" smtClean="0"/>
              <a:t> </a:t>
            </a:r>
          </a:p>
          <a:p>
            <a:pPr marL="0" indent="0" algn="just">
              <a:spcBef>
                <a:spcPct val="0"/>
              </a:spcBef>
              <a:buNone/>
            </a:pPr>
            <a:endParaRPr lang="en-US" dirty="0" smtClean="0"/>
          </a:p>
          <a:p>
            <a:pPr marL="0" indent="0" algn="just">
              <a:spcBef>
                <a:spcPct val="0"/>
              </a:spcBef>
              <a:buNone/>
            </a:pPr>
            <a:endParaRPr lang="en-US" dirty="0" smtClean="0"/>
          </a:p>
          <a:p>
            <a:pPr marL="0" indent="0" algn="just">
              <a:spcBef>
                <a:spcPct val="0"/>
              </a:spcBef>
              <a:buNone/>
              <a:tabLst>
                <a:tab pos="0" algn="l"/>
              </a:tabLst>
            </a:pPr>
            <a:endParaRPr lang="en-US" dirty="0" smtClean="0"/>
          </a:p>
          <a:p>
            <a:pPr marL="0" indent="0" algn="just">
              <a:spcBef>
                <a:spcPct val="0"/>
              </a:spcBef>
              <a:buNone/>
              <a:tabLst>
                <a:tab pos="0" algn="l"/>
              </a:tabLst>
            </a:pPr>
            <a:endParaRPr lang="en-US" dirty="0" smtClean="0"/>
          </a:p>
          <a:p>
            <a:pPr marL="0" indent="0" algn="just">
              <a:spcBef>
                <a:spcPct val="0"/>
              </a:spcBef>
              <a:buNone/>
              <a:tabLst>
                <a:tab pos="0" algn="l"/>
              </a:tabLst>
            </a:pPr>
            <a:endParaRPr lang="en-US" dirty="0" smtClean="0"/>
          </a:p>
          <a:p>
            <a:pPr marL="0" indent="0" algn="just">
              <a:spcBef>
                <a:spcPct val="0"/>
              </a:spcBef>
              <a:buNone/>
            </a:pPr>
            <a:endParaRPr lang="en-US" dirty="0" smtClean="0"/>
          </a:p>
          <a:p>
            <a:pPr>
              <a:buNone/>
            </a:pPr>
            <a:endParaRPr lang="el-GR" dirty="0"/>
          </a:p>
        </p:txBody>
      </p:sp>
      <p:sp>
        <p:nvSpPr>
          <p:cNvPr id="4" name="3 - Θέση αριθμού διαφάνειας"/>
          <p:cNvSpPr>
            <a:spLocks noGrp="1"/>
          </p:cNvSpPr>
          <p:nvPr>
            <p:ph type="sldNum" sz="quarter" idx="12"/>
          </p:nvPr>
        </p:nvSpPr>
        <p:spPr/>
        <p:txBody>
          <a:bodyPr/>
          <a:lstStyle/>
          <a:p>
            <a:fld id="{4BB437E7-5A29-4770-B4FF-0B498342675B}" type="slidenum">
              <a:rPr lang="el-GR" smtClean="0"/>
              <a:pPr/>
              <a:t>5</a:t>
            </a:fld>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solidFill>
                  <a:srgbClr val="376092"/>
                </a:solidFill>
              </a:rPr>
              <a:t>Design Considerations</a:t>
            </a:r>
            <a:endParaRPr lang="el-GR" b="1" dirty="0">
              <a:solidFill>
                <a:srgbClr val="376092"/>
              </a:solidFill>
            </a:endParaRPr>
          </a:p>
        </p:txBody>
      </p:sp>
      <p:graphicFrame>
        <p:nvGraphicFramePr>
          <p:cNvPr id="4" name="3 - Θέση περιεχομένου"/>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 Έλλειψη"/>
          <p:cNvSpPr/>
          <p:nvPr/>
        </p:nvSpPr>
        <p:spPr>
          <a:xfrm>
            <a:off x="4932040" y="1700808"/>
            <a:ext cx="3240360" cy="1872208"/>
          </a:xfrm>
          <a:prstGeom prst="ellipse">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Θέση αριθμού διαφάνειας"/>
          <p:cNvSpPr>
            <a:spLocks noGrp="1"/>
          </p:cNvSpPr>
          <p:nvPr>
            <p:ph type="sldNum" sz="quarter" idx="12"/>
          </p:nvPr>
        </p:nvSpPr>
        <p:spPr/>
        <p:txBody>
          <a:bodyPr/>
          <a:lstStyle/>
          <a:p>
            <a:fld id="{4BB437E7-5A29-4770-B4FF-0B498342675B}" type="slidenum">
              <a:rPr lang="el-GR" smtClean="0"/>
              <a:pPr/>
              <a:t>6</a:t>
            </a:fld>
            <a:endParaRPr lang="el-G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600200"/>
            <a:ext cx="8229600" cy="4997152"/>
          </a:xfrm>
        </p:spPr>
        <p:txBody>
          <a:bodyPr>
            <a:normAutofit/>
          </a:bodyPr>
          <a:lstStyle/>
          <a:p>
            <a:pPr marL="361950" indent="-361950"/>
            <a:r>
              <a:rPr lang="en-US" dirty="0" smtClean="0"/>
              <a:t>Young students (9-13 years old) of primary and secondary education</a:t>
            </a:r>
          </a:p>
          <a:p>
            <a:pPr marL="361950" indent="-361950"/>
            <a:endParaRPr lang="en-US" dirty="0" smtClean="0"/>
          </a:p>
          <a:p>
            <a:pPr marL="361950" indent="-361950"/>
            <a:r>
              <a:rPr lang="en-US" dirty="0" smtClean="0"/>
              <a:t>Characteristics of the group:</a:t>
            </a:r>
          </a:p>
          <a:p>
            <a:pPr lvl="1">
              <a:buFont typeface="Lucida Grande"/>
              <a:buChar char="-"/>
            </a:pPr>
            <a:r>
              <a:rPr lang="en-US" dirty="0" smtClean="0"/>
              <a:t>u</a:t>
            </a:r>
            <a:r>
              <a:rPr lang="en-US" dirty="0" smtClean="0"/>
              <a:t>nclear </a:t>
            </a:r>
            <a:r>
              <a:rPr lang="en-US" dirty="0"/>
              <a:t>level of digital </a:t>
            </a:r>
            <a:r>
              <a:rPr lang="en-US" dirty="0" smtClean="0"/>
              <a:t>literacy</a:t>
            </a:r>
          </a:p>
          <a:p>
            <a:pPr lvl="1">
              <a:buFont typeface="Lucida Grande"/>
              <a:buChar char="-"/>
            </a:pPr>
            <a:r>
              <a:rPr lang="en-US" dirty="0" smtClean="0"/>
              <a:t>d</a:t>
            </a:r>
            <a:r>
              <a:rPr lang="en-US" dirty="0" smtClean="0"/>
              <a:t>iverse </a:t>
            </a:r>
            <a:r>
              <a:rPr lang="en-US" dirty="0" smtClean="0"/>
              <a:t>language proficiency level (ranging from  basic to advanced, but with poor writing and reading skills</a:t>
            </a:r>
            <a:r>
              <a:rPr lang="en-US" dirty="0" smtClean="0"/>
              <a:t>) defined by placement tests</a:t>
            </a:r>
          </a:p>
          <a:p>
            <a:pPr marL="0" indent="0">
              <a:buNone/>
            </a:pPr>
            <a:endParaRPr lang="en-US" dirty="0" smtClean="0"/>
          </a:p>
          <a:p>
            <a:endParaRPr lang="en-US" dirty="0" smtClean="0"/>
          </a:p>
          <a:p>
            <a:endParaRPr lang="el-GR" dirty="0"/>
          </a:p>
        </p:txBody>
      </p:sp>
      <p:sp>
        <p:nvSpPr>
          <p:cNvPr id="4" name="1 - Τίτλος"/>
          <p:cNvSpPr>
            <a:spLocks noGrp="1"/>
          </p:cNvSpPr>
          <p:nvPr>
            <p:ph type="title"/>
          </p:nvPr>
        </p:nvSpPr>
        <p:spPr/>
        <p:txBody>
          <a:bodyPr/>
          <a:lstStyle/>
          <a:p>
            <a:r>
              <a:rPr lang="en-US" b="1" dirty="0" smtClean="0">
                <a:solidFill>
                  <a:schemeClr val="accent1">
                    <a:lumMod val="75000"/>
                  </a:schemeClr>
                </a:solidFill>
              </a:rPr>
              <a:t>Learners’ profile</a:t>
            </a:r>
            <a:endParaRPr lang="el-GR" b="1" dirty="0">
              <a:solidFill>
                <a:schemeClr val="accent1">
                  <a:lumMod val="75000"/>
                </a:schemeClr>
              </a:solidFill>
            </a:endParaRPr>
          </a:p>
        </p:txBody>
      </p:sp>
      <p:sp>
        <p:nvSpPr>
          <p:cNvPr id="5" name="4 - Θέση αριθμού διαφάνειας"/>
          <p:cNvSpPr>
            <a:spLocks noGrp="1"/>
          </p:cNvSpPr>
          <p:nvPr>
            <p:ph type="sldNum" sz="quarter" idx="12"/>
          </p:nvPr>
        </p:nvSpPr>
        <p:spPr/>
        <p:txBody>
          <a:bodyPr/>
          <a:lstStyle/>
          <a:p>
            <a:fld id="{4BB437E7-5A29-4770-B4FF-0B498342675B}" type="slidenum">
              <a:rPr lang="el-GR" smtClean="0"/>
              <a:pPr/>
              <a:t>7</a:t>
            </a:fld>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solidFill>
                  <a:srgbClr val="376092"/>
                </a:solidFill>
              </a:rPr>
              <a:t>Design Considerations</a:t>
            </a:r>
            <a:endParaRPr lang="el-GR" b="1" dirty="0">
              <a:solidFill>
                <a:srgbClr val="376092"/>
              </a:solidFill>
            </a:endParaRPr>
          </a:p>
        </p:txBody>
      </p:sp>
      <p:graphicFrame>
        <p:nvGraphicFramePr>
          <p:cNvPr id="4" name="3 - Θέση περιεχομένου"/>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 Έλλειψη"/>
          <p:cNvSpPr/>
          <p:nvPr/>
        </p:nvSpPr>
        <p:spPr>
          <a:xfrm>
            <a:off x="827584" y="4293096"/>
            <a:ext cx="3528392" cy="1800200"/>
          </a:xfrm>
          <a:prstGeom prst="ellipse">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Θέση αριθμού διαφάνειας"/>
          <p:cNvSpPr>
            <a:spLocks noGrp="1"/>
          </p:cNvSpPr>
          <p:nvPr>
            <p:ph type="sldNum" sz="quarter" idx="12"/>
          </p:nvPr>
        </p:nvSpPr>
        <p:spPr/>
        <p:txBody>
          <a:bodyPr/>
          <a:lstStyle/>
          <a:p>
            <a:fld id="{4BB437E7-5A29-4770-B4FF-0B498342675B}" type="slidenum">
              <a:rPr lang="el-GR" smtClean="0"/>
              <a:pPr/>
              <a:t>8</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marL="0" indent="0"/>
            <a:r>
              <a:rPr lang="en-US" dirty="0" smtClean="0"/>
              <a:t> Relatively controlled environment</a:t>
            </a:r>
          </a:p>
          <a:p>
            <a:pPr marL="0" indent="0"/>
            <a:r>
              <a:rPr lang="en-US" dirty="0" smtClean="0"/>
              <a:t> Navigation assistance</a:t>
            </a:r>
          </a:p>
          <a:p>
            <a:pPr marL="0" indent="0"/>
            <a:r>
              <a:rPr lang="en-US" dirty="0" smtClean="0"/>
              <a:t> </a:t>
            </a:r>
            <a:r>
              <a:rPr lang="en-US" dirty="0" smtClean="0"/>
              <a:t>Clear and motivating interface design</a:t>
            </a:r>
            <a:endParaRPr lang="en-US" dirty="0" smtClean="0"/>
          </a:p>
          <a:p>
            <a:pPr marL="0" indent="0">
              <a:buNone/>
            </a:pPr>
            <a:endParaRPr lang="en-US" dirty="0" smtClean="0"/>
          </a:p>
          <a:p>
            <a:pPr marL="0" indent="0">
              <a:buNone/>
            </a:pPr>
            <a:endParaRPr lang="en-US" dirty="0" smtClean="0"/>
          </a:p>
        </p:txBody>
      </p:sp>
      <p:sp>
        <p:nvSpPr>
          <p:cNvPr id="4" name="1 - Τίτλος"/>
          <p:cNvSpPr>
            <a:spLocks noGrp="1"/>
          </p:cNvSpPr>
          <p:nvPr>
            <p:ph type="title"/>
          </p:nvPr>
        </p:nvSpPr>
        <p:spPr/>
        <p:txBody>
          <a:bodyPr/>
          <a:lstStyle/>
          <a:p>
            <a:r>
              <a:rPr lang="en-US" b="1" dirty="0" smtClean="0">
                <a:solidFill>
                  <a:srgbClr val="376092"/>
                </a:solidFill>
              </a:rPr>
              <a:t>User-friendliness</a:t>
            </a:r>
            <a:endParaRPr lang="el-GR" b="1" dirty="0">
              <a:solidFill>
                <a:srgbClr val="376092"/>
              </a:solidFill>
            </a:endParaRPr>
          </a:p>
        </p:txBody>
      </p:sp>
      <p:sp>
        <p:nvSpPr>
          <p:cNvPr id="5" name="4 - Θέση αριθμού διαφάνειας"/>
          <p:cNvSpPr>
            <a:spLocks noGrp="1"/>
          </p:cNvSpPr>
          <p:nvPr>
            <p:ph type="sldNum" sz="quarter" idx="12"/>
          </p:nvPr>
        </p:nvSpPr>
        <p:spPr/>
        <p:txBody>
          <a:bodyPr/>
          <a:lstStyle/>
          <a:p>
            <a:fld id="{4BB437E7-5A29-4770-B4FF-0B498342675B}" type="slidenum">
              <a:rPr lang="el-GR" smtClean="0"/>
              <a:pPr/>
              <a:t>9</a:t>
            </a:fld>
            <a:endParaRPr lang="el-G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13112</TotalTime>
  <Words>2733</Words>
  <Application>Microsoft Office PowerPoint</Application>
  <PresentationFormat>Προβολή στην οθόνη (4:3)</PresentationFormat>
  <Paragraphs>357</Paragraphs>
  <Slides>29</Slides>
  <Notes>27</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Θέμα του Office</vt:lpstr>
      <vt:lpstr>Διαφάνεια 1</vt:lpstr>
      <vt:lpstr>Outline</vt:lpstr>
      <vt:lpstr>The Context</vt:lpstr>
      <vt:lpstr>Design Considerations</vt:lpstr>
      <vt:lpstr>Access</vt:lpstr>
      <vt:lpstr>Design Considerations</vt:lpstr>
      <vt:lpstr>Learners’ profile</vt:lpstr>
      <vt:lpstr>Design Considerations</vt:lpstr>
      <vt:lpstr>User-friendliness</vt:lpstr>
      <vt:lpstr>Design Considerations</vt:lpstr>
      <vt:lpstr>Pedagogy</vt:lpstr>
      <vt:lpstr>7 Keys of the Dragon</vt:lpstr>
      <vt:lpstr>Cummins’ Framework for the Development of Academic Expertise  (2000) </vt:lpstr>
      <vt:lpstr>User Structure</vt:lpstr>
      <vt:lpstr>     </vt:lpstr>
      <vt:lpstr>Storyline</vt:lpstr>
      <vt:lpstr>      </vt:lpstr>
      <vt:lpstr>Assistants</vt:lpstr>
      <vt:lpstr>  Internal Structure: Texts &amp; Activities</vt:lpstr>
      <vt:lpstr>Text Features</vt:lpstr>
      <vt:lpstr>Types of Activities</vt:lpstr>
      <vt:lpstr>Features of Activities </vt:lpstr>
      <vt:lpstr>Navigation</vt:lpstr>
      <vt:lpstr>Profile</vt:lpstr>
      <vt:lpstr>    In-built Communication</vt:lpstr>
      <vt:lpstr>Client-server Structure</vt:lpstr>
      <vt:lpstr> Where to find the 7 Keys of the Dragon  http://www.diapolis.auth.gr/index.php/2013-10-17-09-02-51/7-keys-of-dragon</vt:lpstr>
      <vt:lpstr>References</vt:lpstr>
      <vt:lpstr>Contact details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drasi 5</dc:creator>
  <cp:lastModifiedBy>drasi 5</cp:lastModifiedBy>
  <cp:revision>386</cp:revision>
  <dcterms:created xsi:type="dcterms:W3CDTF">2013-09-19T15:38:43Z</dcterms:created>
  <dcterms:modified xsi:type="dcterms:W3CDTF">2014-08-22T08:25:00Z</dcterms:modified>
</cp:coreProperties>
</file>